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72" r:id="rId8"/>
    <p:sldId id="259" r:id="rId9"/>
    <p:sldId id="273" r:id="rId10"/>
    <p:sldId id="260" r:id="rId11"/>
    <p:sldId id="261" r:id="rId12"/>
    <p:sldId id="274" r:id="rId13"/>
    <p:sldId id="262" r:id="rId14"/>
    <p:sldId id="275" r:id="rId15"/>
    <p:sldId id="263" r:id="rId16"/>
    <p:sldId id="264" r:id="rId17"/>
    <p:sldId id="276" r:id="rId18"/>
    <p:sldId id="265" r:id="rId19"/>
    <p:sldId id="266" r:id="rId20"/>
    <p:sldId id="267" r:id="rId21"/>
    <p:sldId id="277" r:id="rId22"/>
    <p:sldId id="268" r:id="rId23"/>
    <p:sldId id="278" r:id="rId24"/>
    <p:sldId id="269" r:id="rId25"/>
    <p:sldId id="270" r:id="rId26"/>
    <p:sldId id="271" r:id="rId27"/>
    <p:sldId id="279" r:id="rId28"/>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102" y="3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98A6754-0B14-E1C5-C617-604D7D5EC3A8}"/>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AAE22383-315F-27D4-E9AF-3103AEA7B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B5B25C3F-01D2-AFF4-2A80-C5FD45681380}"/>
              </a:ext>
            </a:extLst>
          </p:cNvPr>
          <p:cNvSpPr>
            <a:spLocks noGrp="1"/>
          </p:cNvSpPr>
          <p:nvPr>
            <p:ph type="dt" sz="half" idx="10"/>
          </p:nvPr>
        </p:nvSpPr>
        <p:spPr/>
        <p:txBody>
          <a:bodyPr/>
          <a:lstStyle/>
          <a:p>
            <a:fld id="{C26C5A45-F7A7-4808-9FE2-6566F7632215}" type="datetimeFigureOut">
              <a:rPr lang="tr-TR" smtClean="0"/>
              <a:t>28.11.2022</a:t>
            </a:fld>
            <a:endParaRPr lang="tr-TR"/>
          </a:p>
        </p:txBody>
      </p:sp>
      <p:sp>
        <p:nvSpPr>
          <p:cNvPr id="5" name="Alt Bilgi Yer Tutucusu 4">
            <a:extLst>
              <a:ext uri="{FF2B5EF4-FFF2-40B4-BE49-F238E27FC236}">
                <a16:creationId xmlns:a16="http://schemas.microsoft.com/office/drawing/2014/main" id="{404E8112-3C85-A4C2-6DB2-22F2944D07A4}"/>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577151C-3EE2-920E-686F-393C0A561ECC}"/>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741905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4A640DB-B909-A743-F461-0C6245B4AAAB}"/>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77DF0B0B-60E6-BA0D-DBA6-6A0A0BD1CBA4}"/>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BC38620C-3492-6D80-6412-49BBCB3296E1}"/>
              </a:ext>
            </a:extLst>
          </p:cNvPr>
          <p:cNvSpPr>
            <a:spLocks noGrp="1"/>
          </p:cNvSpPr>
          <p:nvPr>
            <p:ph type="dt" sz="half" idx="10"/>
          </p:nvPr>
        </p:nvSpPr>
        <p:spPr/>
        <p:txBody>
          <a:bodyPr/>
          <a:lstStyle/>
          <a:p>
            <a:fld id="{C26C5A45-F7A7-4808-9FE2-6566F7632215}" type="datetimeFigureOut">
              <a:rPr lang="tr-TR" smtClean="0"/>
              <a:t>28.11.2022</a:t>
            </a:fld>
            <a:endParaRPr lang="tr-TR"/>
          </a:p>
        </p:txBody>
      </p:sp>
      <p:sp>
        <p:nvSpPr>
          <p:cNvPr id="5" name="Alt Bilgi Yer Tutucusu 4">
            <a:extLst>
              <a:ext uri="{FF2B5EF4-FFF2-40B4-BE49-F238E27FC236}">
                <a16:creationId xmlns:a16="http://schemas.microsoft.com/office/drawing/2014/main" id="{A77E95F0-299E-AE29-EADA-27585EE49EE0}"/>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8FAEC72-CCA4-77D1-AEBF-F8D191BA7705}"/>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101030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0A34B93-8D7E-4908-6855-EE05D12CB82F}"/>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FE3D7E7F-A8FB-7539-B784-AAD0C62090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30C8B618-F363-1E90-0CC5-15E1EB8DE33F}"/>
              </a:ext>
            </a:extLst>
          </p:cNvPr>
          <p:cNvSpPr>
            <a:spLocks noGrp="1"/>
          </p:cNvSpPr>
          <p:nvPr>
            <p:ph type="dt" sz="half" idx="10"/>
          </p:nvPr>
        </p:nvSpPr>
        <p:spPr/>
        <p:txBody>
          <a:bodyPr/>
          <a:lstStyle/>
          <a:p>
            <a:fld id="{C26C5A45-F7A7-4808-9FE2-6566F7632215}" type="datetimeFigureOut">
              <a:rPr lang="tr-TR" smtClean="0"/>
              <a:t>28.11.2022</a:t>
            </a:fld>
            <a:endParaRPr lang="tr-TR"/>
          </a:p>
        </p:txBody>
      </p:sp>
      <p:sp>
        <p:nvSpPr>
          <p:cNvPr id="5" name="Alt Bilgi Yer Tutucusu 4">
            <a:extLst>
              <a:ext uri="{FF2B5EF4-FFF2-40B4-BE49-F238E27FC236}">
                <a16:creationId xmlns:a16="http://schemas.microsoft.com/office/drawing/2014/main" id="{588B27F1-C9E5-BD2C-2277-E1741865DAF2}"/>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078A1C49-D342-E59E-4EBB-3E4921D8A180}"/>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4083021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F63993D-601F-BBF3-F2CD-ED4B81EC5AB4}"/>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561BB22-73A8-8874-6C0D-B615EB80E874}"/>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79597C5A-2353-8D49-3574-6EB8E98316B0}"/>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DBEBFFF7-2DFD-48E4-AA6C-4474FC442D9A}"/>
              </a:ext>
            </a:extLst>
          </p:cNvPr>
          <p:cNvSpPr>
            <a:spLocks noGrp="1"/>
          </p:cNvSpPr>
          <p:nvPr>
            <p:ph type="dt" sz="half" idx="10"/>
          </p:nvPr>
        </p:nvSpPr>
        <p:spPr/>
        <p:txBody>
          <a:bodyPr/>
          <a:lstStyle/>
          <a:p>
            <a:fld id="{C26C5A45-F7A7-4808-9FE2-6566F7632215}" type="datetimeFigureOut">
              <a:rPr lang="tr-TR" smtClean="0"/>
              <a:t>28.11.2022</a:t>
            </a:fld>
            <a:endParaRPr lang="tr-TR"/>
          </a:p>
        </p:txBody>
      </p:sp>
      <p:sp>
        <p:nvSpPr>
          <p:cNvPr id="6" name="Alt Bilgi Yer Tutucusu 5">
            <a:extLst>
              <a:ext uri="{FF2B5EF4-FFF2-40B4-BE49-F238E27FC236}">
                <a16:creationId xmlns:a16="http://schemas.microsoft.com/office/drawing/2014/main" id="{595C454D-AA93-31D3-938A-811D6D7CCA4E}"/>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ED13D0AA-5545-5F86-97F9-D180DEB26C78}"/>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73025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D18BB96-C602-0D23-E4CE-547DD6314992}"/>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F50408BE-670F-D5B6-55F6-5DDCE939F6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A0086CA8-464E-F17B-81B0-6283D50252F6}"/>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6940B32D-EB5E-4532-D532-DD6BC6031B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A81E4105-CD2E-ADD3-455A-33A33A2A848E}"/>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FF6E47-B658-79AB-5859-20E56D84B1A2}"/>
              </a:ext>
            </a:extLst>
          </p:cNvPr>
          <p:cNvSpPr>
            <a:spLocks noGrp="1"/>
          </p:cNvSpPr>
          <p:nvPr>
            <p:ph type="dt" sz="half" idx="10"/>
          </p:nvPr>
        </p:nvSpPr>
        <p:spPr/>
        <p:txBody>
          <a:bodyPr/>
          <a:lstStyle/>
          <a:p>
            <a:fld id="{C26C5A45-F7A7-4808-9FE2-6566F7632215}" type="datetimeFigureOut">
              <a:rPr lang="tr-TR" smtClean="0"/>
              <a:t>28.11.2022</a:t>
            </a:fld>
            <a:endParaRPr lang="tr-TR"/>
          </a:p>
        </p:txBody>
      </p:sp>
      <p:sp>
        <p:nvSpPr>
          <p:cNvPr id="8" name="Alt Bilgi Yer Tutucusu 7">
            <a:extLst>
              <a:ext uri="{FF2B5EF4-FFF2-40B4-BE49-F238E27FC236}">
                <a16:creationId xmlns:a16="http://schemas.microsoft.com/office/drawing/2014/main" id="{CFF25154-E5C7-DA4E-B6C1-68676F84BBE7}"/>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03A59DDF-B10C-2512-1381-251110461B95}"/>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4215065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9CE5455-4491-48F1-E20C-FB5B71823FDF}"/>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C6404D01-DDEF-E776-54A1-EF5FED633BD4}"/>
              </a:ext>
            </a:extLst>
          </p:cNvPr>
          <p:cNvSpPr>
            <a:spLocks noGrp="1"/>
          </p:cNvSpPr>
          <p:nvPr>
            <p:ph type="dt" sz="half" idx="10"/>
          </p:nvPr>
        </p:nvSpPr>
        <p:spPr/>
        <p:txBody>
          <a:bodyPr/>
          <a:lstStyle/>
          <a:p>
            <a:fld id="{C26C5A45-F7A7-4808-9FE2-6566F7632215}" type="datetimeFigureOut">
              <a:rPr lang="tr-TR" smtClean="0"/>
              <a:t>28.11.2022</a:t>
            </a:fld>
            <a:endParaRPr lang="tr-TR"/>
          </a:p>
        </p:txBody>
      </p:sp>
      <p:sp>
        <p:nvSpPr>
          <p:cNvPr id="4" name="Alt Bilgi Yer Tutucusu 3">
            <a:extLst>
              <a:ext uri="{FF2B5EF4-FFF2-40B4-BE49-F238E27FC236}">
                <a16:creationId xmlns:a16="http://schemas.microsoft.com/office/drawing/2014/main" id="{82E2510C-6D13-A5E1-5E43-6E2933128333}"/>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9206D34D-CDE3-C7E7-318E-D80102A7572A}"/>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3450331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C029176C-7A16-1CB6-94A5-AD7EE8B47A16}"/>
              </a:ext>
            </a:extLst>
          </p:cNvPr>
          <p:cNvSpPr>
            <a:spLocks noGrp="1"/>
          </p:cNvSpPr>
          <p:nvPr>
            <p:ph type="dt" sz="half" idx="10"/>
          </p:nvPr>
        </p:nvSpPr>
        <p:spPr/>
        <p:txBody>
          <a:bodyPr/>
          <a:lstStyle/>
          <a:p>
            <a:fld id="{C26C5A45-F7A7-4808-9FE2-6566F7632215}" type="datetimeFigureOut">
              <a:rPr lang="tr-TR" smtClean="0"/>
              <a:t>28.11.2022</a:t>
            </a:fld>
            <a:endParaRPr lang="tr-TR"/>
          </a:p>
        </p:txBody>
      </p:sp>
      <p:sp>
        <p:nvSpPr>
          <p:cNvPr id="3" name="Alt Bilgi Yer Tutucusu 2">
            <a:extLst>
              <a:ext uri="{FF2B5EF4-FFF2-40B4-BE49-F238E27FC236}">
                <a16:creationId xmlns:a16="http://schemas.microsoft.com/office/drawing/2014/main" id="{5DB53FC6-C25B-1D38-9264-7E7159C305C4}"/>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9A1105AB-9E71-6326-3EB9-F35ACEEFC8F1}"/>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4202011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B12E187-B00B-5F59-25FB-8B3C2A0AC404}"/>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B2E63A66-D26A-B85B-BB3A-567BA988F3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F282D21B-5A03-8042-8C91-680A60FA98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B536B355-D7B4-584B-EFC0-E20D133755A0}"/>
              </a:ext>
            </a:extLst>
          </p:cNvPr>
          <p:cNvSpPr>
            <a:spLocks noGrp="1"/>
          </p:cNvSpPr>
          <p:nvPr>
            <p:ph type="dt" sz="half" idx="10"/>
          </p:nvPr>
        </p:nvSpPr>
        <p:spPr/>
        <p:txBody>
          <a:bodyPr/>
          <a:lstStyle/>
          <a:p>
            <a:fld id="{C26C5A45-F7A7-4808-9FE2-6566F7632215}" type="datetimeFigureOut">
              <a:rPr lang="tr-TR" smtClean="0"/>
              <a:t>28.11.2022</a:t>
            </a:fld>
            <a:endParaRPr lang="tr-TR"/>
          </a:p>
        </p:txBody>
      </p:sp>
      <p:sp>
        <p:nvSpPr>
          <p:cNvPr id="6" name="Alt Bilgi Yer Tutucusu 5">
            <a:extLst>
              <a:ext uri="{FF2B5EF4-FFF2-40B4-BE49-F238E27FC236}">
                <a16:creationId xmlns:a16="http://schemas.microsoft.com/office/drawing/2014/main" id="{01C613F9-33C1-3087-A2DB-1551900A4C74}"/>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6D8C589-892B-F064-A6B4-6E79B4DF948A}"/>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465816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403C5F8-35BF-704C-A301-EA75A2C8E618}"/>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B203FF0D-B507-9E18-B8F3-D59211F02F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12911B70-48E4-5893-B6C1-22537602EC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4676665A-86F9-9F59-E3AB-100226FA6B09}"/>
              </a:ext>
            </a:extLst>
          </p:cNvPr>
          <p:cNvSpPr>
            <a:spLocks noGrp="1"/>
          </p:cNvSpPr>
          <p:nvPr>
            <p:ph type="dt" sz="half" idx="10"/>
          </p:nvPr>
        </p:nvSpPr>
        <p:spPr/>
        <p:txBody>
          <a:bodyPr/>
          <a:lstStyle/>
          <a:p>
            <a:fld id="{C26C5A45-F7A7-4808-9FE2-6566F7632215}" type="datetimeFigureOut">
              <a:rPr lang="tr-TR" smtClean="0"/>
              <a:t>28.11.2022</a:t>
            </a:fld>
            <a:endParaRPr lang="tr-TR"/>
          </a:p>
        </p:txBody>
      </p:sp>
      <p:sp>
        <p:nvSpPr>
          <p:cNvPr id="6" name="Alt Bilgi Yer Tutucusu 5">
            <a:extLst>
              <a:ext uri="{FF2B5EF4-FFF2-40B4-BE49-F238E27FC236}">
                <a16:creationId xmlns:a16="http://schemas.microsoft.com/office/drawing/2014/main" id="{14F4E069-BD3F-2EE9-C326-8B2054D4BEB5}"/>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82FE288-F643-856C-7F2A-BAE9B143B99D}"/>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2841369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17C3766-A51E-39D9-728E-2EDA4C21D0F6}"/>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BBEEAC76-9318-E885-5C94-5489259239D6}"/>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16B51690-02BC-D328-3904-C9F7E508E00D}"/>
              </a:ext>
            </a:extLst>
          </p:cNvPr>
          <p:cNvSpPr>
            <a:spLocks noGrp="1"/>
          </p:cNvSpPr>
          <p:nvPr>
            <p:ph type="dt" sz="half" idx="10"/>
          </p:nvPr>
        </p:nvSpPr>
        <p:spPr/>
        <p:txBody>
          <a:bodyPr/>
          <a:lstStyle/>
          <a:p>
            <a:fld id="{C26C5A45-F7A7-4808-9FE2-6566F7632215}" type="datetimeFigureOut">
              <a:rPr lang="tr-TR" smtClean="0"/>
              <a:t>28.11.2022</a:t>
            </a:fld>
            <a:endParaRPr lang="tr-TR"/>
          </a:p>
        </p:txBody>
      </p:sp>
      <p:sp>
        <p:nvSpPr>
          <p:cNvPr id="5" name="Alt Bilgi Yer Tutucusu 4">
            <a:extLst>
              <a:ext uri="{FF2B5EF4-FFF2-40B4-BE49-F238E27FC236}">
                <a16:creationId xmlns:a16="http://schemas.microsoft.com/office/drawing/2014/main" id="{43B2CFAF-2BC9-B13C-A18C-B408A80CCFBC}"/>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EEDE3427-8FD0-58D8-D67B-D6F90CEB3040}"/>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23727444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E980EA9C-71D4-813D-35AA-A033865207CF}"/>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97CC7958-E7B4-E467-1FE9-BB2F6DB1BB10}"/>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26C8958-E6D7-C312-1D92-A7E2BF37BFC6}"/>
              </a:ext>
            </a:extLst>
          </p:cNvPr>
          <p:cNvSpPr>
            <a:spLocks noGrp="1"/>
          </p:cNvSpPr>
          <p:nvPr>
            <p:ph type="dt" sz="half" idx="10"/>
          </p:nvPr>
        </p:nvSpPr>
        <p:spPr/>
        <p:txBody>
          <a:bodyPr/>
          <a:lstStyle/>
          <a:p>
            <a:fld id="{C26C5A45-F7A7-4808-9FE2-6566F7632215}" type="datetimeFigureOut">
              <a:rPr lang="tr-TR" smtClean="0"/>
              <a:t>28.11.2022</a:t>
            </a:fld>
            <a:endParaRPr lang="tr-TR"/>
          </a:p>
        </p:txBody>
      </p:sp>
      <p:sp>
        <p:nvSpPr>
          <p:cNvPr id="5" name="Alt Bilgi Yer Tutucusu 4">
            <a:extLst>
              <a:ext uri="{FF2B5EF4-FFF2-40B4-BE49-F238E27FC236}">
                <a16:creationId xmlns:a16="http://schemas.microsoft.com/office/drawing/2014/main" id="{D25D1260-2A16-43CB-30D6-F3F6C1A0287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997B59B-D368-B15D-2C04-25106CDB1389}"/>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69925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481EA4B9-AC9B-8A33-2020-0E04DC7EF7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I modelli di stilini di Asıl başlık sono stati realizzati in modo tale da poter essere utilizzati in modo corretto.</a:t>
            </a:r>
          </a:p>
        </p:txBody>
      </p:sp>
      <p:sp>
        <p:nvSpPr>
          <p:cNvPr id="3" name="Metin Yer Tutucusu 2">
            <a:extLst>
              <a:ext uri="{FF2B5EF4-FFF2-40B4-BE49-F238E27FC236}">
                <a16:creationId xmlns:a16="http://schemas.microsoft.com/office/drawing/2014/main" id="{DA458A2C-D0F7-FC73-E26D-68240F0F34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6BBDBE4-A944-A24A-C7CD-ADA3485181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6C5A45-F7A7-4808-9FE2-6566F7632215}" type="datetimeFigureOut">
              <a:rPr lang="tr-TR" smtClean="0"/>
              <a:t>28.11.2022</a:t>
            </a:fld>
            <a:endParaRPr lang="tr-TR"/>
          </a:p>
        </p:txBody>
      </p:sp>
      <p:sp>
        <p:nvSpPr>
          <p:cNvPr id="5" name="Alt Bilgi Yer Tutucusu 4">
            <a:extLst>
              <a:ext uri="{FF2B5EF4-FFF2-40B4-BE49-F238E27FC236}">
                <a16:creationId xmlns:a16="http://schemas.microsoft.com/office/drawing/2014/main" id="{BA2126AD-6527-B42C-0A0B-02E7D4DCBE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2C0D5CFE-18B6-23F0-7BBA-59FF04E6AA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913F59-AEF0-4024-BF17-5CE453F30A57}" type="slidenum">
              <a:rPr lang="tr-TR" smtClean="0"/>
              <a:t>‹#›</a:t>
            </a:fld>
            <a:endParaRPr lang="tr-TR"/>
          </a:p>
        </p:txBody>
      </p:sp>
    </p:spTree>
    <p:extLst>
      <p:ext uri="{BB962C8B-B14F-4D97-AF65-F5344CB8AC3E}">
        <p14:creationId xmlns:p14="http://schemas.microsoft.com/office/powerpoint/2010/main" val="3477963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xmlns:a16="http://schemas.microsoft.com/office/drawing/2014/main" xmlns:p14="http://schemas.microsoft.com/office/powerpoint/2010/main">
      <p:transition spd="slow" advClick="0"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it-IT" b="1" dirty="0" smtClean="0">
                <a:latin typeface="Arial" panose="020B0604020202020204" pitchFamily="34" charset="0"/>
                <a:cs typeface="Arial" panose="020B0604020202020204" pitchFamily="34" charset="0"/>
              </a:rPr>
              <a:t>Sicurezza delle informazioni</a:t>
            </a:r>
            <a:endParaRPr lang="it-IT"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xmlns:a16="http://schemas.microsoft.com/office/drawing/2014/main" xmlns:a14="http://schemas.microsoft.com/office/drawing/2010/main" xmlns:p14="http://schemas.microsoft.com/office/powerpoint/2010/main">
      <p:transition spd="slow" advClick="0" advTm="10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E3C27F7-67DE-4FFD-EC29-9BD38629CB12}"/>
              </a:ext>
            </a:extLst>
          </p:cNvPr>
          <p:cNvSpPr>
            <a:spLocks noGrp="1"/>
          </p:cNvSpPr>
          <p:nvPr>
            <p:ph type="title"/>
          </p:nvPr>
        </p:nvSpPr>
        <p:spPr>
          <a:xfrm>
            <a:off x="1274990" y="365125"/>
            <a:ext cx="10078810" cy="1325563"/>
          </a:xfrm>
        </p:spPr>
        <p:txBody>
          <a:bodyPr/>
          <a:lstStyle/>
          <a:p>
            <a:r>
              <a:rPr lang="it-IT" dirty="0" smtClean="0"/>
              <a:t>1-Valutare la gestione della </a:t>
            </a:r>
            <a:br>
              <a:rPr lang="it-IT" dirty="0" smtClean="0"/>
            </a:br>
            <a:r>
              <a:rPr lang="it-IT" dirty="0" smtClean="0"/>
              <a:t>sicurezza delle informazioni</a:t>
            </a:r>
            <a:endParaRPr lang="it-IT" dirty="0"/>
          </a:p>
        </p:txBody>
      </p:sp>
      <p:sp>
        <p:nvSpPr>
          <p:cNvPr id="46" name="İçerik Yer Tutucusu 2">
            <a:extLst>
              <a:ext uri="{FF2B5EF4-FFF2-40B4-BE49-F238E27FC236}">
                <a16:creationId xmlns:a16="http://schemas.microsoft.com/office/drawing/2014/main" id="{9245BBBA-74DD-A5FF-6D46-EBF2647E3F1C}"/>
              </a:ext>
            </a:extLst>
          </p:cNvPr>
          <p:cNvSpPr>
            <a:spLocks noGrp="1"/>
          </p:cNvSpPr>
          <p:nvPr>
            <p:ph idx="1"/>
          </p:nvPr>
        </p:nvSpPr>
        <p:spPr/>
        <p:txBody>
          <a:bodyPr/>
          <a:lstStyle/>
          <a:p>
            <a:r>
              <a:rPr lang="it-IT" smtClean="0"/>
              <a:t>Nella prima fase della gestione degli asset, sarebbe utile innanzitutto rivelare ed elencare i beni che abbiamo. È necessario innanzitutto conoscere ciò che un'istituzione possiede o non possiede. Poi occorre definirne la proprietà. Nessuna attività o transazione dovrebbe essere lasciata incustodita. Infine, si devono determinare le regole per l'utilizzo di questi beni.</a:t>
            </a:r>
          </a:p>
          <a:p>
            <a:r>
              <a:rPr lang="it-IT" smtClean="0"/>
              <a:t>Per i dettagli dell'argomento, è necessario esaminare la norma ISO27002. Le aspettative relative alla gestione delle risorse nella norma ISO27002 sono incluse nell'ottavo articolo della norma:</a:t>
            </a:r>
          </a:p>
          <a:p>
            <a:r>
              <a:rPr lang="it-IT" smtClean="0"/>
              <a:t>Gestione delle attività e responsabilità per le attività</a:t>
            </a:r>
          </a:p>
          <a:p>
            <a:r>
              <a:rPr lang="it-IT" smtClean="0"/>
              <a:t>Scopo: identificare gli asset dell'organizzazione e definire le responsabilità di protezione appropriate.</a:t>
            </a:r>
          </a:p>
          <a:p>
            <a:endParaRPr lang="it-IT" dirty="0"/>
          </a:p>
        </p:txBody>
      </p:sp>
      <p:pic>
        <p:nvPicPr>
          <p:cNvPr id="7" name="Grafik 4">
            <a:extLst>
              <a:ext uri="{FF2B5EF4-FFF2-40B4-BE49-F238E27FC236}">
                <a16:creationId xmlns:a16="http://schemas.microsoft.com/office/drawing/2014/main" id="{A7961C33-1D69-1951-6276-450BA65F8B2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39B5458-2E8A-DF1B-1B1B-2F0EE0635B0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8472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xmlns:a16="http://schemas.microsoft.com/office/drawing/2014/main" xmlns:a14="http://schemas.microsoft.com/office/drawing/2010/main" xmlns:p14="http://schemas.microsoft.com/office/powerpoint/2010/main">
      <p:transition spd="slow" advClick="0" advTm="1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0F33A4-4A83-B51C-814A-5379758539DD}"/>
              </a:ext>
            </a:extLst>
          </p:cNvPr>
          <p:cNvSpPr>
            <a:spLocks noGrp="1"/>
          </p:cNvSpPr>
          <p:nvPr>
            <p:ph type="title"/>
          </p:nvPr>
        </p:nvSpPr>
        <p:spPr>
          <a:xfrm>
            <a:off x="1274990" y="365125"/>
            <a:ext cx="10078810" cy="1325563"/>
          </a:xfrm>
        </p:spPr>
        <p:txBody>
          <a:bodyPr/>
          <a:lstStyle/>
          <a:p>
            <a:r>
              <a:rPr lang="it-IT" dirty="0" smtClean="0"/>
              <a:t>1A- Inventario dei beni</a:t>
            </a:r>
            <a:endParaRPr lang="it-IT" dirty="0"/>
          </a:p>
        </p:txBody>
      </p:sp>
      <p:sp>
        <p:nvSpPr>
          <p:cNvPr id="3" name="İçerik Yer Tutucusu 2">
            <a:extLst>
              <a:ext uri="{FF2B5EF4-FFF2-40B4-BE49-F238E27FC236}">
                <a16:creationId xmlns:a16="http://schemas.microsoft.com/office/drawing/2014/main" id="{D4686BE5-5C75-20DA-814E-B3E645BCAFCC}"/>
              </a:ext>
            </a:extLst>
          </p:cNvPr>
          <p:cNvSpPr>
            <a:spLocks noGrp="1"/>
          </p:cNvSpPr>
          <p:nvPr>
            <p:ph idx="1"/>
          </p:nvPr>
        </p:nvSpPr>
        <p:spPr/>
        <p:txBody>
          <a:bodyPr/>
          <a:lstStyle/>
          <a:p>
            <a:r>
              <a:rPr lang="it-IT" dirty="0" smtClean="0"/>
              <a:t>Controllo: I beni relativi alle informazioni e alle strutture di elaborazione delle informazioni devono essere identificati e deve essere redatto e mantenuto un inventario di tali beni.</a:t>
            </a:r>
          </a:p>
          <a:p>
            <a:r>
              <a:rPr lang="it-IT" dirty="0" smtClean="0"/>
              <a:t>Guida all'applicazione: Un'organizzazione deve identificare le risorse rilevanti nel ciclo di vita delle informazioni e documentarne l'importanza. Il ciclo di vita delle informazioni deve comprendere la creazione, l'elaborazione, l'archiviazione, la trasmissione, la cancellazione e la distruzione. La documentazione deve essere mantenuta in conformità con gli inventari esistenti o in modo specifico.</a:t>
            </a:r>
          </a:p>
          <a:p>
            <a:r>
              <a:rPr lang="it-IT" dirty="0" smtClean="0"/>
              <a:t>Inventario dei beni; deve essere aggiornato, coerente, accurato e compatibile con altri inventari.</a:t>
            </a:r>
          </a:p>
        </p:txBody>
      </p:sp>
      <p:pic>
        <p:nvPicPr>
          <p:cNvPr id="8" name="Grafik 4">
            <a:extLst>
              <a:ext uri="{FF2B5EF4-FFF2-40B4-BE49-F238E27FC236}">
                <a16:creationId xmlns:a16="http://schemas.microsoft.com/office/drawing/2014/main" id="{BDCA12FD-BF5D-8074-8F2A-36A61DA0D2C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D128B2B2-F30C-2156-278E-3803A900FCC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423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2000">
        <p15:prstTrans prst="pageCurlDouble"/>
      </p:transition>
    </mc:Choice>
    <mc:Fallback xmlns="" xmlns:a16="http://schemas.microsoft.com/office/drawing/2014/main" xmlns:a14="http://schemas.microsoft.com/office/drawing/2010/main" xmlns:p14="http://schemas.microsoft.com/office/powerpoint/2010/main">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0F33A4-4A83-B51C-814A-5379758539DD}"/>
              </a:ext>
            </a:extLst>
          </p:cNvPr>
          <p:cNvSpPr>
            <a:spLocks noGrp="1"/>
          </p:cNvSpPr>
          <p:nvPr>
            <p:ph type="title"/>
          </p:nvPr>
        </p:nvSpPr>
        <p:spPr>
          <a:xfrm>
            <a:off x="1274990" y="365125"/>
            <a:ext cx="10078810" cy="1325563"/>
          </a:xfrm>
        </p:spPr>
        <p:txBody>
          <a:bodyPr/>
          <a:lstStyle/>
          <a:p>
            <a:r>
              <a:rPr lang="it-IT" dirty="0" smtClean="0"/>
              <a:t>1A- Inventario dei beni</a:t>
            </a:r>
            <a:endParaRPr lang="it-IT" dirty="0"/>
          </a:p>
        </p:txBody>
      </p:sp>
      <p:sp>
        <p:nvSpPr>
          <p:cNvPr id="3" name="İçerik Yer Tutucusu 2">
            <a:extLst>
              <a:ext uri="{FF2B5EF4-FFF2-40B4-BE49-F238E27FC236}">
                <a16:creationId xmlns:a16="http://schemas.microsoft.com/office/drawing/2014/main" id="{D4686BE5-5C75-20DA-814E-B3E645BCAFCC}"/>
              </a:ext>
            </a:extLst>
          </p:cNvPr>
          <p:cNvSpPr>
            <a:spLocks noGrp="1"/>
          </p:cNvSpPr>
          <p:nvPr>
            <p:ph idx="1"/>
          </p:nvPr>
        </p:nvSpPr>
        <p:spPr/>
        <p:txBody>
          <a:bodyPr/>
          <a:lstStyle/>
          <a:p>
            <a:r>
              <a:rPr lang="it-IT" dirty="0" smtClean="0"/>
              <a:t>La proprietà del bene deve essere assegnata per ogni bene identificato (cfr. articolo 2) e deve essere determinata la sua classe.</a:t>
            </a:r>
          </a:p>
          <a:p>
            <a:r>
              <a:rPr lang="it-IT" dirty="0" smtClean="0"/>
              <a:t>Altre informazioni: L'inventario dei beni contribuisce a fornire una protezione efficace e può essere necessario anche per altri scopi, come la salute e la sicurezza, l'assicurazione o motivi finanziari (gestione dei beni).</a:t>
            </a:r>
          </a:p>
          <a:p>
            <a:r>
              <a:rPr lang="it-IT" dirty="0" smtClean="0"/>
              <a:t>Lo standard ISO/IEC 27005[11] fornisce esempi di asset che possono essere presi in considerazione dall'organizzazione nell'identificazione degli asset. Il processo di compilazione dell'inventario degli asset è un importante prerequisito per la gestione del rischio (vedi ISO/IEC 27000 e ISO/IEC 27005[11]).</a:t>
            </a:r>
            <a:endParaRPr lang="it-IT" dirty="0"/>
          </a:p>
        </p:txBody>
      </p:sp>
      <p:pic>
        <p:nvPicPr>
          <p:cNvPr id="8" name="Grafik 4">
            <a:extLst>
              <a:ext uri="{FF2B5EF4-FFF2-40B4-BE49-F238E27FC236}">
                <a16:creationId xmlns:a16="http://schemas.microsoft.com/office/drawing/2014/main" id="{BDCA12FD-BF5D-8074-8F2A-36A61DA0D2C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D128B2B2-F30C-2156-278E-3803A900FCC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8256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2000">
        <p15:prstTrans prst="pageCurlDouble"/>
      </p:transition>
    </mc:Choice>
    <mc:Fallback xmlns="" xmlns:a16="http://schemas.microsoft.com/office/drawing/2014/main" xmlns:a14="http://schemas.microsoft.com/office/drawing/2010/main" xmlns:p14="http://schemas.microsoft.com/office/powerpoint/2010/main">
      <p:transition spd="slow" advClick="0" advTm="1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798579F-BA47-12A3-F453-EA92DBD7DD76}"/>
              </a:ext>
            </a:extLst>
          </p:cNvPr>
          <p:cNvSpPr>
            <a:spLocks noGrp="1"/>
          </p:cNvSpPr>
          <p:nvPr>
            <p:ph type="title"/>
          </p:nvPr>
        </p:nvSpPr>
        <p:spPr>
          <a:xfrm>
            <a:off x="1274990" y="365125"/>
            <a:ext cx="10078810" cy="1325563"/>
          </a:xfrm>
        </p:spPr>
        <p:txBody>
          <a:bodyPr/>
          <a:lstStyle/>
          <a:p>
            <a:r>
              <a:rPr lang="it-IT" dirty="0" smtClean="0"/>
              <a:t>1B- Proprietà delle attività</a:t>
            </a:r>
            <a:endParaRPr lang="it-IT" dirty="0"/>
          </a:p>
        </p:txBody>
      </p:sp>
      <p:sp>
        <p:nvSpPr>
          <p:cNvPr id="3" name="İçerik Yer Tutucusu 2">
            <a:extLst>
              <a:ext uri="{FF2B5EF4-FFF2-40B4-BE49-F238E27FC236}">
                <a16:creationId xmlns:a16="http://schemas.microsoft.com/office/drawing/2014/main" id="{60B7EC77-7BF5-F207-0236-DF0791343046}"/>
              </a:ext>
            </a:extLst>
          </p:cNvPr>
          <p:cNvSpPr>
            <a:spLocks noGrp="1"/>
          </p:cNvSpPr>
          <p:nvPr>
            <p:ph idx="1"/>
          </p:nvPr>
        </p:nvSpPr>
        <p:spPr/>
        <p:txBody>
          <a:bodyPr/>
          <a:lstStyle/>
          <a:p>
            <a:r>
              <a:rPr lang="it-IT" dirty="0" smtClean="0"/>
              <a:t>Controllo: Per tutti i beni in inventario devono essere assegnati i proprietari.</a:t>
            </a:r>
          </a:p>
          <a:p>
            <a:r>
              <a:rPr lang="it-IT" dirty="0" smtClean="0"/>
              <a:t>Guida all'applicazione: Possono essere designati come proprietari dell'asset gli individui e le altre entità con responsabilità di gestione approvata per il ciclo di vita dell'asset.</a:t>
            </a:r>
          </a:p>
          <a:p>
            <a:r>
              <a:rPr lang="it-IT" dirty="0" smtClean="0"/>
              <a:t>Spesso si utilizza un processo per garantire che la proprietà delle risorse sia determinata in modo tempestivo. La proprietà deve essere determinata quando le risorse vengono create o trasferite all'organizzazione. Il proprietario dell'asset deve essere responsabile della corretta gestione dell'asset per tutto il suo ciclo di vita.</a:t>
            </a:r>
          </a:p>
        </p:txBody>
      </p:sp>
      <p:pic>
        <p:nvPicPr>
          <p:cNvPr id="9" name="Grafik 4">
            <a:extLst>
              <a:ext uri="{FF2B5EF4-FFF2-40B4-BE49-F238E27FC236}">
                <a16:creationId xmlns:a16="http://schemas.microsoft.com/office/drawing/2014/main" id="{6C42E029-6750-6E67-3A33-781DC3934A0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89DD813-7533-0DF9-A091-5AC9434E8E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7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 xmlns:a16="http://schemas.microsoft.com/office/drawing/2014/main" xmlns:a14="http://schemas.microsoft.com/office/drawing/2010/main" xmlns:p14="http://schemas.microsoft.com/office/powerpoint/2010/main">
      <p:transition spd="slow" advClick="0" advTm="1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798579F-BA47-12A3-F453-EA92DBD7DD76}"/>
              </a:ext>
            </a:extLst>
          </p:cNvPr>
          <p:cNvSpPr>
            <a:spLocks noGrp="1"/>
          </p:cNvSpPr>
          <p:nvPr>
            <p:ph type="title"/>
          </p:nvPr>
        </p:nvSpPr>
        <p:spPr>
          <a:xfrm>
            <a:off x="1274990" y="365125"/>
            <a:ext cx="10078810" cy="1325563"/>
          </a:xfrm>
        </p:spPr>
        <p:txBody>
          <a:bodyPr/>
          <a:lstStyle/>
          <a:p>
            <a:r>
              <a:rPr lang="it-IT" dirty="0" smtClean="0"/>
              <a:t>1B- Proprietà delle attività</a:t>
            </a:r>
            <a:endParaRPr lang="it-IT" dirty="0"/>
          </a:p>
        </p:txBody>
      </p:sp>
      <p:sp>
        <p:nvSpPr>
          <p:cNvPr id="3" name="İçerik Yer Tutucusu 2">
            <a:extLst>
              <a:ext uri="{FF2B5EF4-FFF2-40B4-BE49-F238E27FC236}">
                <a16:creationId xmlns:a16="http://schemas.microsoft.com/office/drawing/2014/main" id="{60B7EC77-7BF5-F207-0236-DF0791343046}"/>
              </a:ext>
            </a:extLst>
          </p:cNvPr>
          <p:cNvSpPr>
            <a:spLocks noGrp="1"/>
          </p:cNvSpPr>
          <p:nvPr>
            <p:ph idx="1"/>
          </p:nvPr>
        </p:nvSpPr>
        <p:spPr/>
        <p:txBody>
          <a:bodyPr/>
          <a:lstStyle/>
          <a:p>
            <a:r>
              <a:rPr lang="it-IT" dirty="0" smtClean="0"/>
              <a:t>Il proprietario del bene deve: </a:t>
            </a:r>
          </a:p>
          <a:p>
            <a:pPr lvl="1"/>
            <a:r>
              <a:rPr lang="it-IT" dirty="0" smtClean="0"/>
              <a:t>a) Assicurarsi la registrazione dell'inventario dei beni,</a:t>
            </a:r>
          </a:p>
          <a:p>
            <a:pPr lvl="1"/>
            <a:r>
              <a:rPr lang="it-IT" dirty="0" smtClean="0"/>
              <a:t>b) Assicurarsi che le attività siano classificate e protette in modo appropriato,</a:t>
            </a:r>
          </a:p>
          <a:p>
            <a:pPr lvl="1"/>
            <a:r>
              <a:rPr lang="it-IT" dirty="0" smtClean="0"/>
              <a:t>c) Definire e rivedere periodicamente le restrizioni di accesso alle attività significative e la loro classificazione, tenendo conto della politica di controllo degli accessi applicabile,</a:t>
            </a:r>
          </a:p>
          <a:p>
            <a:pPr lvl="1"/>
            <a:r>
              <a:rPr lang="it-IT" dirty="0" smtClean="0"/>
              <a:t>d) garantire che vengano intraprese azioni appropriate per la cancellazione o la distruzione degli asset.</a:t>
            </a:r>
          </a:p>
          <a:p>
            <a:r>
              <a:rPr lang="it-IT" dirty="0" smtClean="0"/>
              <a:t>Altre informazioni: Può essere un individuo o un'entità con l'approvazione per la responsabilità gestionale di controllare un asset per tutto il suo ciclo di vita. Il proprietario identificato non ha alcun interesse di proprietà nell'asset. I compiti di routine possono essere delegati, ma la responsabilità rimane al proprietario dell'asset.</a:t>
            </a:r>
          </a:p>
          <a:p>
            <a:endParaRPr lang="it-IT" dirty="0" smtClean="0"/>
          </a:p>
          <a:p>
            <a:endParaRPr lang="it-IT" dirty="0"/>
          </a:p>
        </p:txBody>
      </p:sp>
      <p:pic>
        <p:nvPicPr>
          <p:cNvPr id="9" name="Grafik 4">
            <a:extLst>
              <a:ext uri="{FF2B5EF4-FFF2-40B4-BE49-F238E27FC236}">
                <a16:creationId xmlns:a16="http://schemas.microsoft.com/office/drawing/2014/main" id="{6C42E029-6750-6E67-3A33-781DC3934A0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89DD813-7533-0DF9-A091-5AC9434E8E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4277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 xmlns:a16="http://schemas.microsoft.com/office/drawing/2014/main" xmlns:a14="http://schemas.microsoft.com/office/drawing/2010/main" xmlns:p14="http://schemas.microsoft.com/office/powerpoint/2010/main">
      <p:transition spd="slow" advClick="0" advTm="1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2B1FD68-0B44-4013-4842-5C6775C26057}"/>
              </a:ext>
            </a:extLst>
          </p:cNvPr>
          <p:cNvSpPr>
            <a:spLocks noGrp="1"/>
          </p:cNvSpPr>
          <p:nvPr>
            <p:ph type="title"/>
          </p:nvPr>
        </p:nvSpPr>
        <p:spPr>
          <a:xfrm>
            <a:off x="1379738" y="310082"/>
            <a:ext cx="6974148" cy="1325563"/>
          </a:xfrm>
        </p:spPr>
        <p:txBody>
          <a:bodyPr/>
          <a:lstStyle/>
          <a:p>
            <a:r>
              <a:rPr lang="it-IT" dirty="0" smtClean="0"/>
              <a:t>1C- Uso accettabile delle risorse</a:t>
            </a:r>
            <a:endParaRPr lang="it-IT" dirty="0"/>
          </a:p>
        </p:txBody>
      </p:sp>
      <p:sp>
        <p:nvSpPr>
          <p:cNvPr id="3" name="İçerik Yer Tutucusu 2">
            <a:extLst>
              <a:ext uri="{FF2B5EF4-FFF2-40B4-BE49-F238E27FC236}">
                <a16:creationId xmlns:a16="http://schemas.microsoft.com/office/drawing/2014/main" id="{8E701558-CF93-6A04-8059-71BAF57AE230}"/>
              </a:ext>
            </a:extLst>
          </p:cNvPr>
          <p:cNvSpPr>
            <a:spLocks noGrp="1"/>
          </p:cNvSpPr>
          <p:nvPr>
            <p:ph idx="1"/>
          </p:nvPr>
        </p:nvSpPr>
        <p:spPr/>
        <p:txBody>
          <a:bodyPr/>
          <a:lstStyle/>
          <a:p>
            <a:r>
              <a:rPr lang="it-IT" b="1" dirty="0" smtClean="0"/>
              <a:t>Controllo: </a:t>
            </a:r>
            <a:r>
              <a:rPr lang="it-IT" dirty="0" smtClean="0"/>
              <a:t>Le regole relative all'uso accettabile delle informazioni e delle risorse relative alle strutture di elaborazione delle informazioni e delle informazioni devono essere determinate, documentate e attuate.</a:t>
            </a:r>
          </a:p>
          <a:p>
            <a:r>
              <a:rPr lang="it-IT" b="1" dirty="0" smtClean="0"/>
              <a:t>Guida all'applicazione: </a:t>
            </a:r>
            <a:r>
              <a:rPr lang="it-IT" dirty="0" smtClean="0"/>
              <a:t>I dipendenti e gli utenti esterni che utilizzano o hanno accesso alle risorse dell'organizzazione devono essere informati dei requisiti di sicurezza delle risorse dell'organizzazione associate alle strutture e alle risorse informatiche e di elaborazione delle informazioni. Questi utenti devono essere responsabili dell'uso di tutte le risorse di elaborazione delle informazioni e di qualsiasi uso che avvenga sotto la loro responsabilità.</a:t>
            </a:r>
          </a:p>
          <a:p>
            <a:endParaRPr lang="it-IT" dirty="0"/>
          </a:p>
        </p:txBody>
      </p:sp>
      <p:pic>
        <p:nvPicPr>
          <p:cNvPr id="9" name="Grafik 4">
            <a:extLst>
              <a:ext uri="{FF2B5EF4-FFF2-40B4-BE49-F238E27FC236}">
                <a16:creationId xmlns:a16="http://schemas.microsoft.com/office/drawing/2014/main" id="{22D3BDD3-2AFE-B31D-1D50-3FBA97820117}"/>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DDE6C671-D106-1907-E251-3A6A5A48CE5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209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xmlns:a16="http://schemas.microsoft.com/office/drawing/2014/main" xmlns:a14="http://schemas.microsoft.com/office/drawing/2010/main" xmlns:p14="http://schemas.microsoft.com/office/powerpoint/2010/main">
      <p:transition spd="slow" advClick="0" advTm="10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38FFAF-C62B-173A-D923-458BC2366082}"/>
              </a:ext>
            </a:extLst>
          </p:cNvPr>
          <p:cNvSpPr>
            <a:spLocks noGrp="1"/>
          </p:cNvSpPr>
          <p:nvPr>
            <p:ph type="title"/>
          </p:nvPr>
        </p:nvSpPr>
        <p:spPr>
          <a:xfrm>
            <a:off x="1274990" y="365125"/>
            <a:ext cx="10078810" cy="1325563"/>
          </a:xfrm>
        </p:spPr>
        <p:txBody>
          <a:bodyPr/>
          <a:lstStyle/>
          <a:p>
            <a:r>
              <a:rPr lang="it-IT" dirty="0" smtClean="0"/>
              <a:t>1D- Rendimento delle attività</a:t>
            </a:r>
            <a:endParaRPr lang="it-IT" dirty="0"/>
          </a:p>
        </p:txBody>
      </p:sp>
      <p:sp>
        <p:nvSpPr>
          <p:cNvPr id="3" name="İçerik Yer Tutucusu 2">
            <a:extLst>
              <a:ext uri="{FF2B5EF4-FFF2-40B4-BE49-F238E27FC236}">
                <a16:creationId xmlns:a16="http://schemas.microsoft.com/office/drawing/2014/main" id="{E6AE33F1-7BA9-BF5B-EA57-F3809E5484F2}"/>
              </a:ext>
            </a:extLst>
          </p:cNvPr>
          <p:cNvSpPr>
            <a:spLocks noGrp="1"/>
          </p:cNvSpPr>
          <p:nvPr>
            <p:ph idx="1"/>
          </p:nvPr>
        </p:nvSpPr>
        <p:spPr/>
        <p:txBody>
          <a:bodyPr/>
          <a:lstStyle/>
          <a:p>
            <a:r>
              <a:rPr lang="it-IT" b="1" dirty="0" smtClean="0"/>
              <a:t>Controllo: </a:t>
            </a:r>
            <a:r>
              <a:rPr lang="it-IT" dirty="0" smtClean="0"/>
              <a:t>Tutti i dipendenti e gli utenti di soggetti esterni devono restituire tutti i beni aziendali in loro possesso al termine del rapporto di lavoro, del contratto o dell'accordo.</a:t>
            </a:r>
          </a:p>
          <a:p>
            <a:r>
              <a:rPr lang="it-IT" b="1" dirty="0" smtClean="0"/>
              <a:t>Guida all'applicazione: </a:t>
            </a:r>
            <a:r>
              <a:rPr lang="it-IT" dirty="0" smtClean="0"/>
              <a:t>Il processo di cessazione deve essere formulato in modo da includere la restituzione della proprietà di tutti i beni fisici ed elettronici dell'organizzazione precedentemente concessi.</a:t>
            </a:r>
          </a:p>
          <a:p>
            <a:r>
              <a:rPr lang="it-IT" dirty="0" smtClean="0"/>
              <a:t>Quando un dipendente o un utente esterno acquista o utilizza le apparecchiature dell'organizzazione, vengono seguite procedure per garantire che tutte le informazioni rilevanti vengano trasferite all'organizzazione e cancellate in modo sicuro dalle apparecchiature.</a:t>
            </a:r>
          </a:p>
        </p:txBody>
      </p:sp>
      <p:pic>
        <p:nvPicPr>
          <p:cNvPr id="9" name="Grafik 4">
            <a:extLst>
              <a:ext uri="{FF2B5EF4-FFF2-40B4-BE49-F238E27FC236}">
                <a16:creationId xmlns:a16="http://schemas.microsoft.com/office/drawing/2014/main" id="{5C753C8C-C511-BB71-5CA9-1D51F166DA3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325C6570-9473-6732-F874-1C3B5F86193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436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 xmlns:a16="http://schemas.microsoft.com/office/drawing/2014/main" xmlns:a14="http://schemas.microsoft.com/office/drawing/2010/main" xmlns:p14="http://schemas.microsoft.com/office/powerpoint/2010/main">
      <p:transition spd="slow" advClick="0" advTm="1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38FFAF-C62B-173A-D923-458BC2366082}"/>
              </a:ext>
            </a:extLst>
          </p:cNvPr>
          <p:cNvSpPr>
            <a:spLocks noGrp="1"/>
          </p:cNvSpPr>
          <p:nvPr>
            <p:ph type="title"/>
          </p:nvPr>
        </p:nvSpPr>
        <p:spPr>
          <a:xfrm>
            <a:off x="1274990" y="365125"/>
            <a:ext cx="10078810" cy="1325563"/>
          </a:xfrm>
        </p:spPr>
        <p:txBody>
          <a:bodyPr/>
          <a:lstStyle/>
          <a:p>
            <a:r>
              <a:rPr lang="it-IT" dirty="0" smtClean="0"/>
              <a:t>1D- Rendimento delle attività</a:t>
            </a:r>
            <a:endParaRPr lang="it-IT" dirty="0"/>
          </a:p>
        </p:txBody>
      </p:sp>
      <p:sp>
        <p:nvSpPr>
          <p:cNvPr id="3" name="İçerik Yer Tutucusu 2">
            <a:extLst>
              <a:ext uri="{FF2B5EF4-FFF2-40B4-BE49-F238E27FC236}">
                <a16:creationId xmlns:a16="http://schemas.microsoft.com/office/drawing/2014/main" id="{E6AE33F1-7BA9-BF5B-EA57-F3809E5484F2}"/>
              </a:ext>
            </a:extLst>
          </p:cNvPr>
          <p:cNvSpPr>
            <a:spLocks noGrp="1"/>
          </p:cNvSpPr>
          <p:nvPr>
            <p:ph idx="1"/>
          </p:nvPr>
        </p:nvSpPr>
        <p:spPr/>
        <p:txBody>
          <a:bodyPr/>
          <a:lstStyle/>
          <a:p>
            <a:r>
              <a:rPr lang="it-IT" dirty="0" smtClean="0"/>
              <a:t>Se un dipendente o un utente esterno dispone di informazioni importanti per le operazioni in corso, queste devono essere documentate e trasferite all'organizzazione.</a:t>
            </a:r>
          </a:p>
          <a:p>
            <a:r>
              <a:rPr lang="it-IT" dirty="0" smtClean="0"/>
              <a:t>Durante il periodo di preavviso di licenziamento, l'organizzazione deve controllare la copia non autorizzata di informazioni correlate, come la proprietà intellettuale, da parte dei dipendenti e degli appaltatori licenziati.</a:t>
            </a:r>
            <a:endParaRPr lang="it-IT" dirty="0"/>
          </a:p>
        </p:txBody>
      </p:sp>
      <p:pic>
        <p:nvPicPr>
          <p:cNvPr id="9" name="Grafik 4">
            <a:extLst>
              <a:ext uri="{FF2B5EF4-FFF2-40B4-BE49-F238E27FC236}">
                <a16:creationId xmlns:a16="http://schemas.microsoft.com/office/drawing/2014/main" id="{5C753C8C-C511-BB71-5CA9-1D51F166DA3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325C6570-9473-6732-F874-1C3B5F86193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1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 xmlns:a16="http://schemas.microsoft.com/office/drawing/2014/main" xmlns:a14="http://schemas.microsoft.com/office/drawing/2010/main" xmlns:p14="http://schemas.microsoft.com/office/powerpoint/2010/main">
      <p:transition spd="slow" advClick="0" advTm="1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50068DD-44B2-D0A5-0D5C-3AF79D9D20AD}"/>
              </a:ext>
            </a:extLst>
          </p:cNvPr>
          <p:cNvSpPr>
            <a:spLocks noGrp="1"/>
          </p:cNvSpPr>
          <p:nvPr>
            <p:ph type="title"/>
          </p:nvPr>
        </p:nvSpPr>
        <p:spPr>
          <a:xfrm>
            <a:off x="1274990" y="365125"/>
            <a:ext cx="7078896" cy="1325563"/>
          </a:xfrm>
        </p:spPr>
        <p:txBody>
          <a:bodyPr/>
          <a:lstStyle/>
          <a:p>
            <a:r>
              <a:rPr lang="it-IT" dirty="0" smtClean="0"/>
              <a:t>2. Valutazione e gestione delle minacce e delle vulnerabilità</a:t>
            </a:r>
            <a:endParaRPr lang="it-IT" dirty="0"/>
          </a:p>
        </p:txBody>
      </p:sp>
      <p:sp>
        <p:nvSpPr>
          <p:cNvPr id="3" name="İçerik Yer Tutucusu 2">
            <a:extLst>
              <a:ext uri="{FF2B5EF4-FFF2-40B4-BE49-F238E27FC236}">
                <a16:creationId xmlns:a16="http://schemas.microsoft.com/office/drawing/2014/main" id="{CF96D647-9CD7-5F5D-8580-C2604B01FFCC}"/>
              </a:ext>
            </a:extLst>
          </p:cNvPr>
          <p:cNvSpPr>
            <a:spLocks noGrp="1"/>
          </p:cNvSpPr>
          <p:nvPr>
            <p:ph idx="1"/>
          </p:nvPr>
        </p:nvSpPr>
        <p:spPr/>
        <p:txBody>
          <a:bodyPr/>
          <a:lstStyle/>
          <a:p>
            <a:r>
              <a:rPr lang="it-IT" dirty="0" smtClean="0"/>
              <a:t>Quasi tutte le organizzazioni hanno beni sensibili e preziosi che devono essere protetti. Tuttavia, non tutte le organizzazioni dispongono di una strategia completa e ponderata per la protezione di questi beni. Nella cybersecurity, le strategie di gestione delle vulnerabilità sono il fondamento di una difesa forte. In genere, le strategie di gestione delle vulnerabilità sono progettate per aiutare i sistemi, le reti, le applicazioni e così via di un'organizzazione. Adottano un approccio olistico e continuo alla gestione delle vulnerabilità di sicurezza, che vengono quindi identificate, valutate e risolte il prima possibile.</a:t>
            </a:r>
          </a:p>
        </p:txBody>
      </p:sp>
      <p:pic>
        <p:nvPicPr>
          <p:cNvPr id="9" name="Grafik 4">
            <a:extLst>
              <a:ext uri="{FF2B5EF4-FFF2-40B4-BE49-F238E27FC236}">
                <a16:creationId xmlns:a16="http://schemas.microsoft.com/office/drawing/2014/main" id="{7D43B773-A8B1-0138-32E2-94298E0CB34E}"/>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A048209B-6CAF-C382-89C7-A10FC81DBE6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7363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 xmlns:a16="http://schemas.microsoft.com/office/drawing/2014/main" xmlns:a14="http://schemas.microsoft.com/office/drawing/2010/main" xmlns:p14="http://schemas.microsoft.com/office/powerpoint/2010/main">
      <p:transition spd="slow" advClick="0" advTm="1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50068DD-44B2-D0A5-0D5C-3AF79D9D20AD}"/>
              </a:ext>
            </a:extLst>
          </p:cNvPr>
          <p:cNvSpPr>
            <a:spLocks noGrp="1"/>
          </p:cNvSpPr>
          <p:nvPr>
            <p:ph type="title"/>
          </p:nvPr>
        </p:nvSpPr>
        <p:spPr>
          <a:xfrm>
            <a:off x="1274990" y="365125"/>
            <a:ext cx="7078896" cy="1325563"/>
          </a:xfrm>
        </p:spPr>
        <p:txBody>
          <a:bodyPr/>
          <a:lstStyle/>
          <a:p>
            <a:r>
              <a:rPr lang="it-IT" dirty="0" smtClean="0"/>
              <a:t>2. Valutazione e gestione delle minacce e delle vulnerabilità</a:t>
            </a:r>
            <a:endParaRPr lang="it-IT" dirty="0"/>
          </a:p>
        </p:txBody>
      </p:sp>
      <p:sp>
        <p:nvSpPr>
          <p:cNvPr id="3" name="İçerik Yer Tutucusu 2">
            <a:extLst>
              <a:ext uri="{FF2B5EF4-FFF2-40B4-BE49-F238E27FC236}">
                <a16:creationId xmlns:a16="http://schemas.microsoft.com/office/drawing/2014/main" id="{CF96D647-9CD7-5F5D-8580-C2604B01FFCC}"/>
              </a:ext>
            </a:extLst>
          </p:cNvPr>
          <p:cNvSpPr>
            <a:spLocks noGrp="1"/>
          </p:cNvSpPr>
          <p:nvPr>
            <p:ph idx="1"/>
          </p:nvPr>
        </p:nvSpPr>
        <p:spPr/>
        <p:txBody>
          <a:bodyPr/>
          <a:lstStyle/>
          <a:p>
            <a:r>
              <a:rPr lang="it-IT" dirty="0" smtClean="0"/>
              <a:t>Per identificare tutti i potenziali obiettivi di una violazione o di un attacco, è necessario innanzitutto mitigarne il rischio effettuando un inventario delle risorse. Gli obiettivi devono poi essere classificati e monitorati costantemente per individuare nuove potenziali vulnerabilità. Successivamente, deve essere sviluppato e testato un modello di minaccia che identifichi le risorse più preziose dell'organizzazione ad alto rischio. </a:t>
            </a:r>
          </a:p>
          <a:p>
            <a:r>
              <a:rPr lang="it-IT" dirty="0" smtClean="0"/>
              <a:t>Lo scopo principale del processo di verifica delle minacce e delle vulnerabilità (assessment) è quello di comprendere al meglio la criticità degli asset, le vulnerabilità di tali asset e ridurre le misure necessarie per proteggere efficacemente tali asset.</a:t>
            </a:r>
            <a:endParaRPr lang="it-IT" dirty="0"/>
          </a:p>
        </p:txBody>
      </p:sp>
      <p:pic>
        <p:nvPicPr>
          <p:cNvPr id="9" name="Grafik 4">
            <a:extLst>
              <a:ext uri="{FF2B5EF4-FFF2-40B4-BE49-F238E27FC236}">
                <a16:creationId xmlns:a16="http://schemas.microsoft.com/office/drawing/2014/main" id="{7D43B773-A8B1-0138-32E2-94298E0CB34E}"/>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A048209B-6CAF-C382-89C7-A10FC81DBE6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2417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 xmlns:a16="http://schemas.microsoft.com/office/drawing/2014/main" xmlns:a14="http://schemas.microsoft.com/office/drawing/2010/main" xmlns:p14="http://schemas.microsoft.com/office/powerpoint/2010/main">
      <p:transition spd="slow" advClick="0" advTm="1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BD5AE6-C98A-AA6A-7A3D-2EC3D8960B6F}"/>
              </a:ext>
            </a:extLst>
          </p:cNvPr>
          <p:cNvSpPr>
            <a:spLocks noGrp="1"/>
          </p:cNvSpPr>
          <p:nvPr>
            <p:ph type="title"/>
          </p:nvPr>
        </p:nvSpPr>
        <p:spPr>
          <a:xfrm>
            <a:off x="1274990" y="365125"/>
            <a:ext cx="7078896" cy="1325563"/>
          </a:xfrm>
        </p:spPr>
        <p:txBody>
          <a:bodyPr/>
          <a:lstStyle/>
          <a:p>
            <a:r>
              <a:rPr lang="it-IT" dirty="0" smtClean="0"/>
              <a:t>2.1. La valutazione della vulnerabilità</a:t>
            </a:r>
            <a:endParaRPr lang="it-IT" dirty="0"/>
          </a:p>
        </p:txBody>
      </p:sp>
      <p:sp>
        <p:nvSpPr>
          <p:cNvPr id="3" name="İçerik Yer Tutucusu 2">
            <a:extLst>
              <a:ext uri="{FF2B5EF4-FFF2-40B4-BE49-F238E27FC236}">
                <a16:creationId xmlns:a16="http://schemas.microsoft.com/office/drawing/2014/main" id="{EA5C1EFF-237D-228F-E187-72A393384031}"/>
              </a:ext>
            </a:extLst>
          </p:cNvPr>
          <p:cNvSpPr>
            <a:spLocks noGrp="1"/>
          </p:cNvSpPr>
          <p:nvPr>
            <p:ph idx="1"/>
          </p:nvPr>
        </p:nvSpPr>
        <p:spPr>
          <a:xfrm>
            <a:off x="838199" y="1825625"/>
            <a:ext cx="11010363" cy="4351338"/>
          </a:xfrm>
        </p:spPr>
        <p:txBody>
          <a:bodyPr/>
          <a:lstStyle/>
          <a:p>
            <a:r>
              <a:rPr lang="it-IT" dirty="0" smtClean="0"/>
              <a:t>È il processo di identificazione, individuazione, classificazione e prioritizzazione delle vulnerabilità nei sistemi informatici, nelle applicazioni e nelle infrastrutture di rete.</a:t>
            </a:r>
          </a:p>
          <a:p>
            <a:r>
              <a:rPr lang="it-IT" dirty="0" smtClean="0"/>
              <a:t>Mira a identificare le minacce e i rischi che esse comportano. Spesso prevede l'uso di strumenti di test automatizzati, come gli scanner di sicurezza di rete, i cui risultati sono elencati in un rapporto di valutazione delle vulnerabilità.</a:t>
            </a:r>
          </a:p>
          <a:p>
            <a:r>
              <a:rPr lang="it-IT" dirty="0" smtClean="0"/>
              <a:t>Poiché le vulnerabilità possono consentire agli hacker di accedere ai sistemi e alle applicazioni IT, è fondamentale per le organizzazioni identificare e risolvere le vulnerabilità prima che vengano sfruttate. Una valutazione completa delle vulnerabilità, unita a un programma di gestione, può aiutare le aziende a migliorare la sicurezza dei loro sistemi.</a:t>
            </a:r>
          </a:p>
          <a:p>
            <a:endParaRPr lang="it-IT" dirty="0"/>
          </a:p>
        </p:txBody>
      </p:sp>
      <p:pic>
        <p:nvPicPr>
          <p:cNvPr id="9" name="Grafik 4">
            <a:extLst>
              <a:ext uri="{FF2B5EF4-FFF2-40B4-BE49-F238E27FC236}">
                <a16:creationId xmlns:a16="http://schemas.microsoft.com/office/drawing/2014/main" id="{4CE3EE16-3136-B1E4-651F-376CE717B4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F4CEB4A8-E927-D02E-40C8-1D238C3C0B4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691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7000">
        <p15:prstTrans prst="pageCurlDouble"/>
      </p:transition>
    </mc:Choice>
    <mc:Fallback xmlns="" xmlns:a16="http://schemas.microsoft.com/office/drawing/2014/main" xmlns:a14="http://schemas.microsoft.com/office/drawing/2010/main" xmlns:p14="http://schemas.microsoft.com/office/powerpoint/2010/main">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6D7D77-C6F0-3540-BD26-BEC1853BB733}"/>
              </a:ext>
            </a:extLst>
          </p:cNvPr>
          <p:cNvSpPr>
            <a:spLocks noGrp="1"/>
          </p:cNvSpPr>
          <p:nvPr>
            <p:ph type="title"/>
          </p:nvPr>
        </p:nvSpPr>
        <p:spPr>
          <a:xfrm>
            <a:off x="1365160" y="365125"/>
            <a:ext cx="9988639" cy="1325563"/>
          </a:xfrm>
        </p:spPr>
        <p:txBody>
          <a:bodyPr/>
          <a:lstStyle/>
          <a:p>
            <a:r>
              <a:rPr lang="it-IT" dirty="0" smtClean="0"/>
              <a:t>2.2. L'importanza delle </a:t>
            </a:r>
            <a:br>
              <a:rPr lang="it-IT" dirty="0" smtClean="0"/>
            </a:br>
            <a:r>
              <a:rPr lang="it-IT" dirty="0" smtClean="0"/>
              <a:t>valutazioni di vulnerabilità</a:t>
            </a:r>
            <a:endParaRPr lang="it-IT" dirty="0"/>
          </a:p>
        </p:txBody>
      </p:sp>
      <p:sp>
        <p:nvSpPr>
          <p:cNvPr id="3" name="İçerik Yer Tutucusu 2">
            <a:extLst>
              <a:ext uri="{FF2B5EF4-FFF2-40B4-BE49-F238E27FC236}">
                <a16:creationId xmlns:a16="http://schemas.microsoft.com/office/drawing/2014/main" id="{4181884B-D815-5585-3EDC-3DF29A262C35}"/>
              </a:ext>
            </a:extLst>
          </p:cNvPr>
          <p:cNvSpPr>
            <a:spLocks noGrp="1"/>
          </p:cNvSpPr>
          <p:nvPr>
            <p:ph idx="1"/>
          </p:nvPr>
        </p:nvSpPr>
        <p:spPr/>
        <p:txBody>
          <a:bodyPr/>
          <a:lstStyle/>
          <a:p>
            <a:r>
              <a:rPr lang="it-IT" dirty="0" smtClean="0"/>
              <a:t>Per comprendere meglio l'importanza della valutazione della vulnerabilità, consideriamola attraverso gli occhi del proprietario di un immobile. Se possedete un edificio di valore, probabilmente adottate una serie di misure per proteggerlo: Lo sottoponete a manutenzione, lo assicurate, vi assicurate che le porte e le finestre siano chiuse a chiave e che gli allarmi siano attivati. Tutte queste misure possono essere definite come gestione del rischio per l'immobile e il suo contenuto.</a:t>
            </a:r>
          </a:p>
          <a:p>
            <a:r>
              <a:rPr lang="it-IT" dirty="0" smtClean="0"/>
              <a:t>Che cosa succederebbe se poteste assumere qualcuno per testare e riferire sui vostri allarmi e sulle vostre difese esterne? </a:t>
            </a:r>
          </a:p>
        </p:txBody>
      </p:sp>
      <p:pic>
        <p:nvPicPr>
          <p:cNvPr id="9" name="Grafik 4">
            <a:extLst>
              <a:ext uri="{FF2B5EF4-FFF2-40B4-BE49-F238E27FC236}">
                <a16:creationId xmlns:a16="http://schemas.microsoft.com/office/drawing/2014/main" id="{8977CF7D-81D7-EC64-8EA2-6E1053F5B3F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D78AA27-C282-DAC0-82CC-039DC2B7475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3787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xmlns:a16="http://schemas.microsoft.com/office/drawing/2014/main" xmlns:a14="http://schemas.microsoft.com/office/drawing/2010/main" xmlns:p14="http://schemas.microsoft.com/office/powerpoint/2010/main">
      <p:transition spd="slow" advClick="0" advTm="2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6D7D77-C6F0-3540-BD26-BEC1853BB733}"/>
              </a:ext>
            </a:extLst>
          </p:cNvPr>
          <p:cNvSpPr>
            <a:spLocks noGrp="1"/>
          </p:cNvSpPr>
          <p:nvPr>
            <p:ph type="title"/>
          </p:nvPr>
        </p:nvSpPr>
        <p:spPr>
          <a:xfrm>
            <a:off x="1365160" y="365125"/>
            <a:ext cx="9988639" cy="1325563"/>
          </a:xfrm>
        </p:spPr>
        <p:txBody>
          <a:bodyPr/>
          <a:lstStyle/>
          <a:p>
            <a:r>
              <a:rPr lang="it-IT" dirty="0" smtClean="0"/>
              <a:t>2.2. L'importanza delle </a:t>
            </a:r>
            <a:br>
              <a:rPr lang="it-IT" dirty="0" smtClean="0"/>
            </a:br>
            <a:r>
              <a:rPr lang="it-IT" dirty="0" smtClean="0"/>
              <a:t>valutazioni di vulnerabilità</a:t>
            </a:r>
            <a:endParaRPr lang="it-IT" dirty="0"/>
          </a:p>
        </p:txBody>
      </p:sp>
      <p:sp>
        <p:nvSpPr>
          <p:cNvPr id="3" name="İçerik Yer Tutucusu 2">
            <a:extLst>
              <a:ext uri="{FF2B5EF4-FFF2-40B4-BE49-F238E27FC236}">
                <a16:creationId xmlns:a16="http://schemas.microsoft.com/office/drawing/2014/main" id="{4181884B-D815-5585-3EDC-3DF29A262C35}"/>
              </a:ext>
            </a:extLst>
          </p:cNvPr>
          <p:cNvSpPr>
            <a:spLocks noGrp="1"/>
          </p:cNvSpPr>
          <p:nvPr>
            <p:ph idx="1"/>
          </p:nvPr>
        </p:nvSpPr>
        <p:spPr/>
        <p:txBody>
          <a:bodyPr/>
          <a:lstStyle/>
          <a:p>
            <a:r>
              <a:rPr lang="it-IT" dirty="0" smtClean="0"/>
              <a:t>Le vulnerabilità della sicurezza informatica vengono affrontate in modo simile. La gestione delle vulnerabilità è una strategia globale e continua, mentre le valutazioni delle vulnerabilità sono uno strumento specifico utilizzato in questa strategia di gestione più ampia.</a:t>
            </a:r>
          </a:p>
          <a:p>
            <a:r>
              <a:rPr lang="it-IT" dirty="0" smtClean="0"/>
              <a:t>Una valutazione delle vulnerabilità fornisce a un'organizzazione informazioni dettagliate su eventuali punti deboli della sicurezza nel suo ambiente. Fornisce inoltre indicazioni su come valutare i rischi associati a tali punti deboli. Questo processo consente all'organizzazione di comprendere meglio le proprie risorse, le falle nella sicurezza e il rischio complessivo, riducendo la probabilità che un criminale informatico violi i sistemi e colga l'azienda di sorpresa.</a:t>
            </a:r>
            <a:endParaRPr lang="it-IT" dirty="0"/>
          </a:p>
        </p:txBody>
      </p:sp>
      <p:pic>
        <p:nvPicPr>
          <p:cNvPr id="9" name="Grafik 4">
            <a:extLst>
              <a:ext uri="{FF2B5EF4-FFF2-40B4-BE49-F238E27FC236}">
                <a16:creationId xmlns:a16="http://schemas.microsoft.com/office/drawing/2014/main" id="{8977CF7D-81D7-EC64-8EA2-6E1053F5B3F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D78AA27-C282-DAC0-82CC-039DC2B7475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80729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xmlns:a16="http://schemas.microsoft.com/office/drawing/2014/main" xmlns:a14="http://schemas.microsoft.com/office/drawing/2010/main" xmlns:p14="http://schemas.microsoft.com/office/powerpoint/2010/main">
      <p:transition spd="slow" advClick="0" advTm="20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9696994-BD11-09BF-EAA8-C1D5E0C0B8C5}"/>
              </a:ext>
            </a:extLst>
          </p:cNvPr>
          <p:cNvSpPr>
            <a:spLocks noGrp="1"/>
          </p:cNvSpPr>
          <p:nvPr>
            <p:ph type="title"/>
          </p:nvPr>
        </p:nvSpPr>
        <p:spPr>
          <a:xfrm>
            <a:off x="1676400" y="329397"/>
            <a:ext cx="6677486" cy="1325563"/>
          </a:xfrm>
        </p:spPr>
        <p:txBody>
          <a:bodyPr/>
          <a:lstStyle/>
          <a:p>
            <a:r>
              <a:rPr lang="it-IT" dirty="0" smtClean="0"/>
              <a:t>Tipi di valutazione della vulnerabilità </a:t>
            </a:r>
            <a:endParaRPr lang="it-IT" dirty="0"/>
          </a:p>
        </p:txBody>
      </p:sp>
      <p:pic>
        <p:nvPicPr>
          <p:cNvPr id="4" name="İçerik Yer Tutucusu 3">
            <a:extLst>
              <a:ext uri="{FF2B5EF4-FFF2-40B4-BE49-F238E27FC236}">
                <a16:creationId xmlns:a16="http://schemas.microsoft.com/office/drawing/2014/main" id="{A17F395E-EE50-7B76-62B8-378B0E438BB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33920" y="1825625"/>
            <a:ext cx="8524160" cy="4351338"/>
          </a:xfrm>
        </p:spPr>
      </p:pic>
      <p:pic>
        <p:nvPicPr>
          <p:cNvPr id="8" name="Grafik 4">
            <a:extLst>
              <a:ext uri="{FF2B5EF4-FFF2-40B4-BE49-F238E27FC236}">
                <a16:creationId xmlns:a16="http://schemas.microsoft.com/office/drawing/2014/main" id="{50DE7DC8-CEB3-8208-6A83-EF13DE02367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EE4E3E1C-019A-8838-145D-2C3C91F564E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257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xmlns:a16="http://schemas.microsoft.com/office/drawing/2014/main" xmlns:a14="http://schemas.microsoft.com/office/drawing/2010/main" xmlns:p14="http://schemas.microsoft.com/office/powerpoint/2010/main">
      <p:transition spd="slow" advClick="0" advTm="1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26CE255-6A27-9E81-101F-0480841BEF2E}"/>
              </a:ext>
            </a:extLst>
          </p:cNvPr>
          <p:cNvSpPr>
            <a:spLocks noGrp="1"/>
          </p:cNvSpPr>
          <p:nvPr>
            <p:ph type="title"/>
          </p:nvPr>
        </p:nvSpPr>
        <p:spPr>
          <a:xfrm>
            <a:off x="1274990" y="365125"/>
            <a:ext cx="7078896" cy="1325563"/>
          </a:xfrm>
        </p:spPr>
        <p:txBody>
          <a:bodyPr/>
          <a:lstStyle/>
          <a:p>
            <a:r>
              <a:rPr lang="it-IT" dirty="0" smtClean="0"/>
              <a:t>3. Continuità informatica delle </a:t>
            </a:r>
            <a:br>
              <a:rPr lang="it-IT" dirty="0" smtClean="0"/>
            </a:br>
            <a:r>
              <a:rPr lang="it-IT" dirty="0" smtClean="0"/>
              <a:t>operazioni</a:t>
            </a:r>
            <a:endParaRPr lang="it-IT" dirty="0"/>
          </a:p>
        </p:txBody>
      </p:sp>
      <p:sp>
        <p:nvSpPr>
          <p:cNvPr id="3" name="İçerik Yer Tutucusu 2">
            <a:extLst>
              <a:ext uri="{FF2B5EF4-FFF2-40B4-BE49-F238E27FC236}">
                <a16:creationId xmlns:a16="http://schemas.microsoft.com/office/drawing/2014/main" id="{76910897-F4F6-0884-B879-E66FF6581840}"/>
              </a:ext>
            </a:extLst>
          </p:cNvPr>
          <p:cNvSpPr>
            <a:spLocks noGrp="1"/>
          </p:cNvSpPr>
          <p:nvPr>
            <p:ph idx="1"/>
          </p:nvPr>
        </p:nvSpPr>
        <p:spPr>
          <a:xfrm>
            <a:off x="838200" y="1825625"/>
            <a:ext cx="5420242" cy="4351338"/>
          </a:xfrm>
        </p:spPr>
        <p:txBody>
          <a:bodyPr/>
          <a:lstStyle/>
          <a:p>
            <a:pPr marL="0" indent="0">
              <a:buNone/>
            </a:pPr>
            <a:r>
              <a:rPr lang="it-IT" dirty="0" smtClean="0"/>
              <a:t>Quando i cyberattacchi colpiscono, molte giurisdizioni interessate scoprono che i loro piani COOP di base non reggono. Sebbene i piani siano adeguati per la transizione a una sede di lavoro alternativa, hanno molto meno da offrire quando si tratta di lavorare senza accesso ai sistemi e ai dati di cui il personale ha bisogno per svolgere le proprie funzioni essenziali. </a:t>
            </a:r>
            <a:endParaRPr lang="it-IT" dirty="0"/>
          </a:p>
        </p:txBody>
      </p:sp>
      <p:pic>
        <p:nvPicPr>
          <p:cNvPr id="4" name="Resim 3">
            <a:extLst>
              <a:ext uri="{FF2B5EF4-FFF2-40B4-BE49-F238E27FC236}">
                <a16:creationId xmlns:a16="http://schemas.microsoft.com/office/drawing/2014/main" id="{D14AE69F-265E-1049-A124-5743A7C328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6258442" y="2232192"/>
            <a:ext cx="5628018" cy="2799938"/>
          </a:xfrm>
          <a:prstGeom prst="rect">
            <a:avLst/>
          </a:prstGeom>
          <a:noFill/>
        </p:spPr>
      </p:pic>
      <p:pic>
        <p:nvPicPr>
          <p:cNvPr id="9" name="Grafik 4">
            <a:extLst>
              <a:ext uri="{FF2B5EF4-FFF2-40B4-BE49-F238E27FC236}">
                <a16:creationId xmlns:a16="http://schemas.microsoft.com/office/drawing/2014/main" id="{A33E9E76-3BFF-924A-BBBF-E8D43F76B8A9}"/>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F6DA0D9E-67E0-5A1F-25E0-1273DB22B7B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321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6000">
        <p15:prstTrans prst="pageCurlDouble"/>
      </p:transition>
    </mc:Choice>
    <mc:Fallback xmlns="" xmlns:a16="http://schemas.microsoft.com/office/drawing/2014/main" xmlns:a14="http://schemas.microsoft.com/office/drawing/2010/main" xmlns:p14="http://schemas.microsoft.com/office/powerpoint/2010/main">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28400A8-0B69-9AB7-1FAA-6D1D9EA2C600}"/>
              </a:ext>
            </a:extLst>
          </p:cNvPr>
          <p:cNvSpPr>
            <a:spLocks noGrp="1"/>
          </p:cNvSpPr>
          <p:nvPr>
            <p:ph type="title"/>
          </p:nvPr>
        </p:nvSpPr>
        <p:spPr>
          <a:xfrm>
            <a:off x="1274990" y="365125"/>
            <a:ext cx="7078896" cy="1325563"/>
          </a:xfrm>
        </p:spPr>
        <p:txBody>
          <a:bodyPr/>
          <a:lstStyle/>
          <a:p>
            <a:r>
              <a:rPr lang="it-IT" dirty="0" smtClean="0"/>
              <a:t>4. Gestione delle risorse, delle modifiche,</a:t>
            </a:r>
            <a:r>
              <a:rPr lang="it-IT" sz="2000" dirty="0" smtClean="0"/>
              <a:t> </a:t>
            </a:r>
            <a:r>
              <a:rPr lang="it-IT" dirty="0" smtClean="0"/>
              <a:t>della</a:t>
            </a:r>
            <a:r>
              <a:rPr lang="it-IT" sz="2000" dirty="0" smtClean="0"/>
              <a:t> </a:t>
            </a:r>
            <a:r>
              <a:rPr lang="it-IT" dirty="0" smtClean="0"/>
              <a:t>configurazione</a:t>
            </a:r>
            <a:endParaRPr lang="it-IT" dirty="0"/>
          </a:p>
        </p:txBody>
      </p:sp>
      <p:sp>
        <p:nvSpPr>
          <p:cNvPr id="3" name="İçerik Yer Tutucusu 2">
            <a:extLst>
              <a:ext uri="{FF2B5EF4-FFF2-40B4-BE49-F238E27FC236}">
                <a16:creationId xmlns:a16="http://schemas.microsoft.com/office/drawing/2014/main" id="{8B58E932-C6EC-9AD5-7F2B-D9702CED2A7F}"/>
              </a:ext>
            </a:extLst>
          </p:cNvPr>
          <p:cNvSpPr>
            <a:spLocks noGrp="1"/>
          </p:cNvSpPr>
          <p:nvPr>
            <p:ph idx="1"/>
          </p:nvPr>
        </p:nvSpPr>
        <p:spPr>
          <a:xfrm>
            <a:off x="838199" y="1825625"/>
            <a:ext cx="11242183" cy="4407750"/>
          </a:xfrm>
        </p:spPr>
        <p:txBody>
          <a:bodyPr/>
          <a:lstStyle/>
          <a:p>
            <a:r>
              <a:rPr lang="it-IT" b="1" dirty="0" smtClean="0"/>
              <a:t>Asset:</a:t>
            </a:r>
            <a:r>
              <a:rPr lang="it-IT" dirty="0" smtClean="0"/>
              <a:t> una cosa o una persona utile o di valore. </a:t>
            </a:r>
          </a:p>
          <a:p>
            <a:r>
              <a:rPr lang="it-IT" b="1" dirty="0" smtClean="0"/>
              <a:t>Elemento di configurazione:</a:t>
            </a:r>
            <a:r>
              <a:rPr lang="it-IT" dirty="0" smtClean="0"/>
              <a:t> un qualsiasi componente che deve essere gestito per fornire un servizio IT. Esempi di elementi di configurazione sono servizi IT, hardware, software, edifici, persone e documentazione formale. In breve, qualsiasi componente o elemento che contribuisce a fornire un servizio IT al cliente viene classificato come elemento di configurazione.</a:t>
            </a:r>
          </a:p>
          <a:p>
            <a:r>
              <a:rPr lang="it-IT" b="1" dirty="0" smtClean="0"/>
              <a:t>Database di gestione della configurazione (CMDB):</a:t>
            </a:r>
            <a:r>
              <a:rPr lang="it-IT" dirty="0" smtClean="0"/>
              <a:t> un database utilizzato per archiviare i record di configurazione durante il loro ciclo di vita. Il CMDB archivia le informazioni sulle vostre CI, ognuna contraddistinta da un identificatore unico, comprese le informazioni identificative come il numero di serie, l'indirizzo MAC o l'indirizzo IP, la versione corrente, la posizione e le informazioni sul fornitore.</a:t>
            </a:r>
          </a:p>
        </p:txBody>
      </p:sp>
      <p:pic>
        <p:nvPicPr>
          <p:cNvPr id="9" name="Grafik 4">
            <a:extLst>
              <a:ext uri="{FF2B5EF4-FFF2-40B4-BE49-F238E27FC236}">
                <a16:creationId xmlns:a16="http://schemas.microsoft.com/office/drawing/2014/main" id="{11B95358-DB0E-A8A4-82FD-1043A14BC44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04FD37CD-81BD-593F-3E10-6251A61D3C0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279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2000">
        <p15:prstTrans prst="pageCurlDouble"/>
      </p:transition>
    </mc:Choice>
    <mc:Fallback xmlns="" xmlns:a16="http://schemas.microsoft.com/office/drawing/2014/main" xmlns:a14="http://schemas.microsoft.com/office/drawing/2010/main" xmlns:p14="http://schemas.microsoft.com/office/powerpoint/2010/main">
      <p:transition spd="slow" advClick="0" advTm="22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28400A8-0B69-9AB7-1FAA-6D1D9EA2C600}"/>
              </a:ext>
            </a:extLst>
          </p:cNvPr>
          <p:cNvSpPr>
            <a:spLocks noGrp="1"/>
          </p:cNvSpPr>
          <p:nvPr>
            <p:ph type="title"/>
          </p:nvPr>
        </p:nvSpPr>
        <p:spPr>
          <a:xfrm>
            <a:off x="1274990" y="365125"/>
            <a:ext cx="7078896" cy="1325563"/>
          </a:xfrm>
        </p:spPr>
        <p:txBody>
          <a:bodyPr/>
          <a:lstStyle/>
          <a:p>
            <a:r>
              <a:rPr lang="it-IT" dirty="0" smtClean="0"/>
              <a:t>4. Gestione delle risorse, delle modifiche,</a:t>
            </a:r>
            <a:r>
              <a:rPr lang="it-IT" sz="2000" dirty="0" smtClean="0"/>
              <a:t> </a:t>
            </a:r>
            <a:r>
              <a:rPr lang="it-IT" dirty="0" smtClean="0"/>
              <a:t>della</a:t>
            </a:r>
            <a:r>
              <a:rPr lang="it-IT" sz="2000" dirty="0" smtClean="0"/>
              <a:t> </a:t>
            </a:r>
            <a:r>
              <a:rPr lang="it-IT" dirty="0" smtClean="0"/>
              <a:t>configurazione</a:t>
            </a:r>
            <a:endParaRPr lang="it-IT" dirty="0"/>
          </a:p>
        </p:txBody>
      </p:sp>
      <p:sp>
        <p:nvSpPr>
          <p:cNvPr id="3" name="İçerik Yer Tutucusu 2">
            <a:extLst>
              <a:ext uri="{FF2B5EF4-FFF2-40B4-BE49-F238E27FC236}">
                <a16:creationId xmlns:a16="http://schemas.microsoft.com/office/drawing/2014/main" id="{8B58E932-C6EC-9AD5-7F2B-D9702CED2A7F}"/>
              </a:ext>
            </a:extLst>
          </p:cNvPr>
          <p:cNvSpPr>
            <a:spLocks noGrp="1"/>
          </p:cNvSpPr>
          <p:nvPr>
            <p:ph idx="1"/>
          </p:nvPr>
        </p:nvSpPr>
        <p:spPr>
          <a:xfrm>
            <a:off x="838200" y="1825625"/>
            <a:ext cx="11024937" cy="4407750"/>
          </a:xfrm>
        </p:spPr>
        <p:txBody>
          <a:bodyPr/>
          <a:lstStyle/>
          <a:p>
            <a:r>
              <a:rPr lang="it-IT" b="1" dirty="0" smtClean="0"/>
              <a:t>Sistema di gestione della configurazione (CMS):</a:t>
            </a:r>
            <a:r>
              <a:rPr lang="it-IT" dirty="0" smtClean="0"/>
              <a:t> un insieme di strumenti e database utilizzati per gestire i dati di configurazione di un fornitore di servizi IT. I dati relativi agli elementi di configurazione sono memorizzati in record di configurazione e i record di configurazione sono inclusi nei database del sistema di gestione delle configurazioni.</a:t>
            </a:r>
          </a:p>
          <a:p>
            <a:pPr marL="541338" indent="0">
              <a:buNone/>
            </a:pPr>
            <a:r>
              <a:rPr lang="it-IT" i="1" dirty="0" smtClean="0"/>
              <a:t>Il CMDB di un fornitore di servizi IT per gestire i dati di configurazione è incluso nel processo di gestione degli asset e della configurazione del servizio.</a:t>
            </a:r>
            <a:endParaRPr lang="it-IT" i="1" dirty="0"/>
          </a:p>
        </p:txBody>
      </p:sp>
      <p:pic>
        <p:nvPicPr>
          <p:cNvPr id="9" name="Grafik 4">
            <a:extLst>
              <a:ext uri="{FF2B5EF4-FFF2-40B4-BE49-F238E27FC236}">
                <a16:creationId xmlns:a16="http://schemas.microsoft.com/office/drawing/2014/main" id="{11B95358-DB0E-A8A4-82FD-1043A14BC44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04FD37CD-81BD-593F-3E10-6251A61D3C0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3967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2000">
        <p15:prstTrans prst="pageCurlDouble"/>
      </p:transition>
    </mc:Choice>
    <mc:Fallback xmlns="" xmlns:a16="http://schemas.microsoft.com/office/drawing/2014/main" xmlns:a14="http://schemas.microsoft.com/office/drawing/2010/main" xmlns:p14="http://schemas.microsoft.com/office/powerpoint/2010/main">
      <p:transition spd="slow" advClick="0" advTm="22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6082484-1D63-86AD-D1AC-1149C7839C99}"/>
              </a:ext>
            </a:extLst>
          </p:cNvPr>
          <p:cNvSpPr>
            <a:spLocks noGrp="1"/>
          </p:cNvSpPr>
          <p:nvPr>
            <p:ph type="title"/>
          </p:nvPr>
        </p:nvSpPr>
        <p:spPr>
          <a:xfrm>
            <a:off x="1274990" y="365125"/>
            <a:ext cx="7078896" cy="1325563"/>
          </a:xfrm>
        </p:spPr>
        <p:txBody>
          <a:bodyPr/>
          <a:lstStyle/>
          <a:p>
            <a:r>
              <a:rPr lang="it-IT" dirty="0" smtClean="0"/>
              <a:t>5. Valutazione dell'efficacia della sicurezza informatica</a:t>
            </a:r>
            <a:endParaRPr lang="it-IT" dirty="0"/>
          </a:p>
        </p:txBody>
      </p:sp>
      <p:sp>
        <p:nvSpPr>
          <p:cNvPr id="3" name="İçerik Yer Tutucusu 2">
            <a:extLst>
              <a:ext uri="{FF2B5EF4-FFF2-40B4-BE49-F238E27FC236}">
                <a16:creationId xmlns:a16="http://schemas.microsoft.com/office/drawing/2014/main" id="{86955E49-1D61-5971-6181-CE33B168133A}"/>
              </a:ext>
            </a:extLst>
          </p:cNvPr>
          <p:cNvSpPr>
            <a:spLocks noGrp="1"/>
          </p:cNvSpPr>
          <p:nvPr>
            <p:ph idx="1"/>
          </p:nvPr>
        </p:nvSpPr>
        <p:spPr/>
        <p:txBody>
          <a:bodyPr/>
          <a:lstStyle/>
          <a:p>
            <a:r>
              <a:rPr lang="it-IT" b="1" dirty="0" smtClean="0"/>
              <a:t>Valutazione dei rischi per la sicurezza: </a:t>
            </a:r>
            <a:r>
              <a:rPr lang="it-IT" dirty="0" smtClean="0"/>
              <a:t>Il rischio è definito come la combinazione delle probabilità di un evento e del suo esito. La valutazione del rischio, che è una fase della gestione del rischio, è un processo in cui vengono definiti i rischi e vengono determinati gli effetti e le priorità di questi rischi identificati. </a:t>
            </a:r>
          </a:p>
          <a:p>
            <a:r>
              <a:rPr lang="it-IT" dirty="0" smtClean="0"/>
              <a:t>La gestione del rischio consiste nel determinare un livello di rischio accettabile, nel valutare il rischio attuale, nell'adottare le misure necessarie per ridurlo a un livello accettabile e nel mantenere tale livello. </a:t>
            </a:r>
          </a:p>
        </p:txBody>
      </p:sp>
      <p:pic>
        <p:nvPicPr>
          <p:cNvPr id="9" name="Grafik 4">
            <a:extLst>
              <a:ext uri="{FF2B5EF4-FFF2-40B4-BE49-F238E27FC236}">
                <a16:creationId xmlns:a16="http://schemas.microsoft.com/office/drawing/2014/main" id="{DAAD0B1D-8D89-E7CD-8730-616A7DC81F8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BC46C0F-DEC5-B06D-3BEC-C1B14F5041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7631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xmlns:a16="http://schemas.microsoft.com/office/drawing/2014/main" xmlns:a14="http://schemas.microsoft.com/office/drawing/2010/main" xmlns:p14="http://schemas.microsoft.com/office/powerpoint/2010/main">
      <p:transition spd="slow" advClick="0" advTm="20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6082484-1D63-86AD-D1AC-1149C7839C99}"/>
              </a:ext>
            </a:extLst>
          </p:cNvPr>
          <p:cNvSpPr>
            <a:spLocks noGrp="1"/>
          </p:cNvSpPr>
          <p:nvPr>
            <p:ph type="title"/>
          </p:nvPr>
        </p:nvSpPr>
        <p:spPr>
          <a:xfrm>
            <a:off x="1274990" y="365125"/>
            <a:ext cx="7078896" cy="1325563"/>
          </a:xfrm>
        </p:spPr>
        <p:txBody>
          <a:bodyPr/>
          <a:lstStyle/>
          <a:p>
            <a:r>
              <a:rPr lang="it-IT" dirty="0" smtClean="0"/>
              <a:t>5. Valutazione dell'efficacia della sicurezza informatica</a:t>
            </a:r>
            <a:endParaRPr lang="it-IT" dirty="0"/>
          </a:p>
        </p:txBody>
      </p:sp>
      <p:sp>
        <p:nvSpPr>
          <p:cNvPr id="3" name="İçerik Yer Tutucusu 2">
            <a:extLst>
              <a:ext uri="{FF2B5EF4-FFF2-40B4-BE49-F238E27FC236}">
                <a16:creationId xmlns:a16="http://schemas.microsoft.com/office/drawing/2014/main" id="{86955E49-1D61-5971-6181-CE33B168133A}"/>
              </a:ext>
            </a:extLst>
          </p:cNvPr>
          <p:cNvSpPr>
            <a:spLocks noGrp="1"/>
          </p:cNvSpPr>
          <p:nvPr>
            <p:ph idx="1"/>
          </p:nvPr>
        </p:nvSpPr>
        <p:spPr/>
        <p:txBody>
          <a:bodyPr/>
          <a:lstStyle/>
          <a:p>
            <a:r>
              <a:rPr lang="it-IT" dirty="0" smtClean="0"/>
              <a:t>Nella valutazione del rischio, dopo aver determinato quali asset informativi saranno protetti, si seleziona il metodo di valutazione del rischio e si definiscono i rischi. In base al metodo di valutazione del rischio scelto, le risorse informative vengono posizionate sulla mappa del rischio. Una volta effettuata la valutazione, la mappa dei rischi comprende i processi di miglioramento e controllo dei rischi per le minacce ad alto impatto e probabilità.</a:t>
            </a:r>
            <a:endParaRPr lang="it-IT" dirty="0"/>
          </a:p>
        </p:txBody>
      </p:sp>
      <p:pic>
        <p:nvPicPr>
          <p:cNvPr id="9" name="Grafik 4">
            <a:extLst>
              <a:ext uri="{FF2B5EF4-FFF2-40B4-BE49-F238E27FC236}">
                <a16:creationId xmlns:a16="http://schemas.microsoft.com/office/drawing/2014/main" id="{DAAD0B1D-8D89-E7CD-8730-616A7DC81F8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BC46C0F-DEC5-B06D-3BEC-C1B14F5041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5529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xmlns:a16="http://schemas.microsoft.com/office/drawing/2014/main" xmlns:a14="http://schemas.microsoft.com/office/drawing/2010/main" xmlns:p14="http://schemas.microsoft.com/office/powerpoint/2010/main">
      <p:transition spd="slow" advClick="0" advTm="20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4C7DDF0-AE04-794E-C2B6-FC803F859964}"/>
              </a:ext>
            </a:extLst>
          </p:cNvPr>
          <p:cNvSpPr>
            <a:spLocks noGrp="1"/>
          </p:cNvSpPr>
          <p:nvPr>
            <p:ph type="title"/>
          </p:nvPr>
        </p:nvSpPr>
        <p:spPr>
          <a:xfrm>
            <a:off x="1274990" y="365125"/>
            <a:ext cx="10078810" cy="1325563"/>
          </a:xfrm>
        </p:spPr>
        <p:txBody>
          <a:bodyPr/>
          <a:lstStyle/>
          <a:p>
            <a:r>
              <a:rPr lang="it-IT" dirty="0" smtClean="0"/>
              <a:t>Configurazione ideale della </a:t>
            </a:r>
            <a:br>
              <a:rPr lang="it-IT" dirty="0" smtClean="0"/>
            </a:br>
            <a:r>
              <a:rPr lang="it-IT" dirty="0" smtClean="0"/>
              <a:t>sicurezza delle informazioni</a:t>
            </a:r>
            <a:endParaRPr lang="it-IT" dirty="0"/>
          </a:p>
        </p:txBody>
      </p:sp>
      <p:sp>
        <p:nvSpPr>
          <p:cNvPr id="3" name="İçerik Yer Tutucusu 2">
            <a:extLst>
              <a:ext uri="{FF2B5EF4-FFF2-40B4-BE49-F238E27FC236}">
                <a16:creationId xmlns:a16="http://schemas.microsoft.com/office/drawing/2014/main" id="{78406734-1F81-FAF1-1A18-6C9B82124421}"/>
              </a:ext>
            </a:extLst>
          </p:cNvPr>
          <p:cNvSpPr>
            <a:spLocks noGrp="1"/>
          </p:cNvSpPr>
          <p:nvPr>
            <p:ph idx="1"/>
          </p:nvPr>
        </p:nvSpPr>
        <p:spPr>
          <a:xfrm>
            <a:off x="838199" y="1825625"/>
            <a:ext cx="10964779" cy="4351338"/>
          </a:xfrm>
        </p:spPr>
        <p:txBody>
          <a:bodyPr/>
          <a:lstStyle/>
          <a:p>
            <a:r>
              <a:rPr lang="it-IT" b="1" dirty="0" smtClean="0"/>
              <a:t>Prevenzione: </a:t>
            </a:r>
            <a:r>
              <a:rPr lang="it-IT" dirty="0" smtClean="0"/>
              <a:t>è il processo su cui i sistemi di sicurezza si concentrano e lavorano maggiormente. Sono state sviluppate diverse misure per isolare il sistema dalle minacce e dagli attacchi contro i sistemi informatici (come le misure di sicurezza utilizzate nella vita quotidiana, come la recinzione del giardino di una casa e l'uso di una porta d'acciaio): </a:t>
            </a:r>
          </a:p>
          <a:p>
            <a:pPr lvl="1"/>
            <a:r>
              <a:rPr lang="it-IT" dirty="0" smtClean="0"/>
              <a:t>Esaminare periodicamente i service pack e gli aggiornamenti del sistema operativo e del software,</a:t>
            </a:r>
          </a:p>
          <a:p>
            <a:pPr lvl="1"/>
            <a:r>
              <a:rPr lang="it-IT" dirty="0" smtClean="0"/>
              <a:t>Mantenere i diritti degli utenti al minimo, non eseguire protocolli, servizi, componenti e processi inutilizzati,</a:t>
            </a:r>
          </a:p>
          <a:p>
            <a:pPr lvl="1"/>
            <a:r>
              <a:rPr lang="it-IT" dirty="0" smtClean="0"/>
              <a:t>Usare tecniche crittografiche nella trasmissione dei dati e scanner di vulnerabilità,</a:t>
            </a:r>
          </a:p>
          <a:p>
            <a:pPr lvl="1"/>
            <a:r>
              <a:rPr lang="it-IT" dirty="0" smtClean="0"/>
              <a:t>Utilizzare una rete privata virtuale,</a:t>
            </a:r>
          </a:p>
          <a:p>
            <a:pPr lvl="1"/>
            <a:r>
              <a:rPr lang="it-IT" dirty="0"/>
              <a:t>Utilizzare </a:t>
            </a:r>
            <a:r>
              <a:rPr lang="it-IT" dirty="0" smtClean="0"/>
              <a:t>un'infrastruttura a chiave pubblica e la firma elettronica,</a:t>
            </a:r>
          </a:p>
          <a:p>
            <a:pPr lvl="1"/>
            <a:r>
              <a:rPr lang="it-IT" dirty="0" smtClean="0"/>
              <a:t>Utilizzare uno screen saver protetto da password sul computer.</a:t>
            </a:r>
            <a:endParaRPr lang="it-IT" dirty="0"/>
          </a:p>
        </p:txBody>
      </p:sp>
      <p:pic>
        <p:nvPicPr>
          <p:cNvPr id="9" name="Grafik 4">
            <a:extLst>
              <a:ext uri="{FF2B5EF4-FFF2-40B4-BE49-F238E27FC236}">
                <a16:creationId xmlns:a16="http://schemas.microsoft.com/office/drawing/2014/main" id="{69270D3B-7BE4-4A57-4D38-9DD7A748944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0AB2D08B-5C38-3A3D-C18A-3CE591CB910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444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 xmlns:a16="http://schemas.microsoft.com/office/drawing/2014/main" xmlns:a14="http://schemas.microsoft.com/office/drawing/2010/main" xmlns:p14="http://schemas.microsoft.com/office/powerpoint/2010/main">
      <p:transition spd="slow" advClick="0" advTm="1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B30EA4-1838-2F9F-FB78-4FA08F207010}"/>
              </a:ext>
            </a:extLst>
          </p:cNvPr>
          <p:cNvSpPr>
            <a:spLocks noGrp="1"/>
          </p:cNvSpPr>
          <p:nvPr>
            <p:ph type="title"/>
          </p:nvPr>
        </p:nvSpPr>
        <p:spPr>
          <a:xfrm>
            <a:off x="1274990" y="365125"/>
            <a:ext cx="10078810" cy="1325563"/>
          </a:xfrm>
        </p:spPr>
        <p:txBody>
          <a:bodyPr/>
          <a:lstStyle/>
          <a:p>
            <a:r>
              <a:rPr lang="it-IT" dirty="0" smtClean="0"/>
              <a:t>Configurazione ideale della </a:t>
            </a:r>
            <a:br>
              <a:rPr lang="it-IT" dirty="0" smtClean="0"/>
            </a:br>
            <a:r>
              <a:rPr lang="it-IT" dirty="0" smtClean="0"/>
              <a:t>sicurezza delle informazioni</a:t>
            </a:r>
            <a:endParaRPr lang="it-IT" dirty="0"/>
          </a:p>
        </p:txBody>
      </p:sp>
      <p:sp>
        <p:nvSpPr>
          <p:cNvPr id="3" name="İçerik Yer Tutucusu 2">
            <a:extLst>
              <a:ext uri="{FF2B5EF4-FFF2-40B4-BE49-F238E27FC236}">
                <a16:creationId xmlns:a16="http://schemas.microsoft.com/office/drawing/2014/main" id="{19F23DEA-C6A2-B1E4-47F6-999FC249B5B8}"/>
              </a:ext>
            </a:extLst>
          </p:cNvPr>
          <p:cNvSpPr>
            <a:spLocks noGrp="1"/>
          </p:cNvSpPr>
          <p:nvPr>
            <p:ph idx="1"/>
          </p:nvPr>
        </p:nvSpPr>
        <p:spPr>
          <a:xfrm>
            <a:off x="838199" y="1825625"/>
            <a:ext cx="10710333" cy="4351338"/>
          </a:xfrm>
        </p:spPr>
        <p:txBody>
          <a:bodyPr/>
          <a:lstStyle/>
          <a:p>
            <a:r>
              <a:rPr lang="it-IT" b="1" dirty="0" smtClean="0"/>
              <a:t>Rilevazione:</a:t>
            </a:r>
            <a:r>
              <a:rPr lang="it-IT" dirty="0" smtClean="0"/>
              <a:t> il fatto che un museo sia ben protetto, che sia circondato da recinzioni, che le porte siano chiuse e bloccate, non rende necessario l'uso di guardie notturne in quel museo. La prevenzione consiste nel costruire una barriera che renda gli attacchi più forti (ma non impossibili) o che scoraggi (ma non distrugga) gli aggressori. </a:t>
            </a:r>
          </a:p>
          <a:p>
            <a:r>
              <a:rPr lang="it-IT" dirty="0" smtClean="0"/>
              <a:t>Il rilevamento partce con il monitorare l'intero stato e i movimenti del sistema e nel registrare queste informazioni. Si raccolgono così anche dati e prove per l'analisi post-attacco. Firewall, sistemi di rilevamento delle intrusioni, monitor del traffico di rete, scanner di porte, utilizzo di honeypot, strumenti di protezione in tempo reale da virus e spyware, programmi di controllo del checksum dei file e sniffer di rete sono alcuni dei metodi più comuni utilizzati nel processo di rilevamento.</a:t>
            </a:r>
            <a:endParaRPr lang="it-IT" dirty="0"/>
          </a:p>
        </p:txBody>
      </p:sp>
      <p:pic>
        <p:nvPicPr>
          <p:cNvPr id="9" name="Grafik 4">
            <a:extLst>
              <a:ext uri="{FF2B5EF4-FFF2-40B4-BE49-F238E27FC236}">
                <a16:creationId xmlns:a16="http://schemas.microsoft.com/office/drawing/2014/main" id="{EB6904B6-9153-6685-F602-DE422F86268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82589FFA-0634-7E74-000B-F18FCEF6CF5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9471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xmlns:a16="http://schemas.microsoft.com/office/drawing/2014/main" xmlns:a14="http://schemas.microsoft.com/office/drawing/2010/main" xmlns:p14="http://schemas.microsoft.com/office/powerpoint/2010/main">
      <p:transition spd="slow" advClick="0" advTm="20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625D438-78A0-8B11-67DE-6BA67119D7DC}"/>
              </a:ext>
            </a:extLst>
          </p:cNvPr>
          <p:cNvSpPr>
            <a:spLocks noGrp="1"/>
          </p:cNvSpPr>
          <p:nvPr>
            <p:ph type="title"/>
          </p:nvPr>
        </p:nvSpPr>
        <p:spPr/>
        <p:txBody>
          <a:bodyPr/>
          <a:lstStyle/>
          <a:p>
            <a:r>
              <a:rPr lang="it-IT" smtClean="0"/>
              <a:t>Configurazione ideale della </a:t>
            </a:r>
            <a:br>
              <a:rPr lang="it-IT" smtClean="0"/>
            </a:br>
            <a:r>
              <a:rPr lang="it-IT" smtClean="0"/>
              <a:t>sicurezza delle informazioni</a:t>
            </a:r>
            <a:endParaRPr lang="it-IT" dirty="0"/>
          </a:p>
        </p:txBody>
      </p:sp>
      <p:sp>
        <p:nvSpPr>
          <p:cNvPr id="3" name="İçerik Yer Tutucusu 2">
            <a:extLst>
              <a:ext uri="{FF2B5EF4-FFF2-40B4-BE49-F238E27FC236}">
                <a16:creationId xmlns:a16="http://schemas.microsoft.com/office/drawing/2014/main" id="{1180AE3E-685D-5AE8-8572-21F0CA03AF6C}"/>
              </a:ext>
            </a:extLst>
          </p:cNvPr>
          <p:cNvSpPr>
            <a:spLocks noGrp="1"/>
          </p:cNvSpPr>
          <p:nvPr>
            <p:ph idx="1"/>
          </p:nvPr>
        </p:nvSpPr>
        <p:spPr>
          <a:xfrm>
            <a:off x="838200" y="1825625"/>
            <a:ext cx="10880558" cy="4351338"/>
          </a:xfrm>
        </p:spPr>
        <p:txBody>
          <a:bodyPr/>
          <a:lstStyle/>
          <a:p>
            <a:r>
              <a:rPr lang="it-IT" b="1" dirty="0" smtClean="0"/>
              <a:t>AnswerBack: </a:t>
            </a:r>
            <a:r>
              <a:rPr lang="it-IT" dirty="0" smtClean="0"/>
              <a:t>è </a:t>
            </a:r>
            <a:r>
              <a:rPr lang="it-IT" dirty="0"/>
              <a:t>l'esecuzione di azioni che rispondono immediatamente o il prima possibile ai tentativi di attacco che non possono essere gestiti dal processo di prevenzione e determinati dai processi di rilevamento. </a:t>
            </a:r>
            <a:endParaRPr lang="it-IT" dirty="0" smtClean="0"/>
          </a:p>
          <a:p>
            <a:r>
              <a:rPr lang="it-IT" dirty="0" smtClean="0"/>
              <a:t>La </a:t>
            </a:r>
            <a:r>
              <a:rPr lang="it-IT" dirty="0" smtClean="0"/>
              <a:t>risposta rapida è un elemento essenziale che completa il sistema di sicurezza per respingere questi attacchi. I sistemi di rilevamento delle intrusioni possono avere senso se c'è qualcuno o un sistema che risponde a questo rilevamento. Altrimenti, la situazione non va oltre il vantaggio di un allarme per auto che nessuno sente e di cui nessuno si preoccupa. </a:t>
            </a:r>
          </a:p>
        </p:txBody>
      </p:sp>
      <p:pic>
        <p:nvPicPr>
          <p:cNvPr id="9" name="Grafik 4">
            <a:extLst>
              <a:ext uri="{FF2B5EF4-FFF2-40B4-BE49-F238E27FC236}">
                <a16:creationId xmlns:a16="http://schemas.microsoft.com/office/drawing/2014/main" id="{0DC4B458-A105-81F5-D803-846A603E916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C9451FD0-7086-DF52-EE83-FED91F13EDA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117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xmlns:a16="http://schemas.microsoft.com/office/drawing/2014/main" xmlns:a14="http://schemas.microsoft.com/office/drawing/2010/main" xmlns:p14="http://schemas.microsoft.com/office/powerpoint/2010/main">
      <p:transition spd="slow" advClick="0" advTm="20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625D438-78A0-8B11-67DE-6BA67119D7DC}"/>
              </a:ext>
            </a:extLst>
          </p:cNvPr>
          <p:cNvSpPr>
            <a:spLocks noGrp="1"/>
          </p:cNvSpPr>
          <p:nvPr>
            <p:ph type="title"/>
          </p:nvPr>
        </p:nvSpPr>
        <p:spPr>
          <a:xfrm>
            <a:off x="1274990" y="365125"/>
            <a:ext cx="10078810" cy="1325563"/>
          </a:xfrm>
        </p:spPr>
        <p:txBody>
          <a:bodyPr/>
          <a:lstStyle/>
          <a:p>
            <a:r>
              <a:rPr lang="it-IT" dirty="0" smtClean="0"/>
              <a:t>Configurazione ideale della </a:t>
            </a:r>
            <a:br>
              <a:rPr lang="it-IT" dirty="0" smtClean="0"/>
            </a:br>
            <a:r>
              <a:rPr lang="it-IT" dirty="0" smtClean="0"/>
              <a:t>sicurezza delle informazioni</a:t>
            </a:r>
            <a:endParaRPr lang="it-IT" dirty="0"/>
          </a:p>
        </p:txBody>
      </p:sp>
      <p:sp>
        <p:nvSpPr>
          <p:cNvPr id="3" name="İçerik Yer Tutucusu 2">
            <a:extLst>
              <a:ext uri="{FF2B5EF4-FFF2-40B4-BE49-F238E27FC236}">
                <a16:creationId xmlns:a16="http://schemas.microsoft.com/office/drawing/2014/main" id="{1180AE3E-685D-5AE8-8572-21F0CA03AF6C}"/>
              </a:ext>
            </a:extLst>
          </p:cNvPr>
          <p:cNvSpPr>
            <a:spLocks noGrp="1"/>
          </p:cNvSpPr>
          <p:nvPr>
            <p:ph idx="1"/>
          </p:nvPr>
        </p:nvSpPr>
        <p:spPr>
          <a:xfrm>
            <a:off x="838200" y="1825625"/>
            <a:ext cx="10880558" cy="4351338"/>
          </a:xfrm>
        </p:spPr>
        <p:txBody>
          <a:bodyPr/>
          <a:lstStyle/>
          <a:p>
            <a:r>
              <a:rPr lang="it-IT" dirty="0" smtClean="0"/>
              <a:t>La reciprocità è un anello importante che completa il processo di sicurezza. Anche se l'attacco non viene completamente impedito, consente al sistema di tornare al suo stato normale, di identificare le cause dell'attacco, di catturare l'aggressore quando necessario, di identificare le vulnerabilità del sistema di sicurezza e di riorganizzare i processi di prevenzione, rilevamento e risposta.</a:t>
            </a:r>
          </a:p>
          <a:p>
            <a:r>
              <a:rPr lang="it-IT" dirty="0" smtClean="0"/>
              <a:t>Pianificando in anticipo le azioni da intraprendere quando viene rilevato un attacco, si garantisce che questo processo funzioni in modo efficace e non comporti perdite di tempo e denaro. </a:t>
            </a:r>
          </a:p>
          <a:p>
            <a:r>
              <a:rPr lang="it-IT" dirty="0" smtClean="0"/>
              <a:t>Il </a:t>
            </a:r>
            <a:r>
              <a:rPr lang="it-IT" b="1" i="1" dirty="0" smtClean="0"/>
              <a:t>disaster recovery</a:t>
            </a:r>
            <a:r>
              <a:rPr lang="it-IT" dirty="0" smtClean="0"/>
              <a:t> è in prima linea tra i principali piani per i casi peggiori intrapresi in questa fase.</a:t>
            </a:r>
          </a:p>
          <a:p>
            <a:endParaRPr lang="it-IT" dirty="0"/>
          </a:p>
        </p:txBody>
      </p:sp>
      <p:pic>
        <p:nvPicPr>
          <p:cNvPr id="9" name="Grafik 4">
            <a:extLst>
              <a:ext uri="{FF2B5EF4-FFF2-40B4-BE49-F238E27FC236}">
                <a16:creationId xmlns:a16="http://schemas.microsoft.com/office/drawing/2014/main" id="{0DC4B458-A105-81F5-D803-846A603E916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C9451FD0-7086-DF52-EE83-FED91F13EDA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67937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xmlns:a16="http://schemas.microsoft.com/office/drawing/2014/main" xmlns:a14="http://schemas.microsoft.com/office/drawing/2010/main" xmlns:p14="http://schemas.microsoft.com/office/powerpoint/2010/main">
      <p:transition spd="slow" advClick="0" advTm="20000">
        <p:fade/>
      </p:transition>
    </mc:Fallback>
  </mc:AlternateContent>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Belge" ma:contentTypeID="0x010100B0CE1FA9B2DBF24481AA0B0C98AF3289" ma:contentTypeVersion="13" ma:contentTypeDescription="Yeni belge oluşturun." ma:contentTypeScope="" ma:versionID="ced19757cb1aa0daf9ddbdac6f3b6140">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30aab6c1f66fd9edf65395e71c9e25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Resim Etiketleri"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çerik Türü"/>
        <xsd:element ref="dc:title" minOccurs="0" maxOccurs="1" ma:index="4" ma:displayName="Başlı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D16D09B9-EB54-491E-820F-62299A6E78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00D6BB4-DFF9-40BA-B128-04D86B031F30}">
  <ds:schemaRefs>
    <ds:schemaRef ds:uri="http://schemas.microsoft.com/sharepoint/v3/contenttype/forms"/>
  </ds:schemaRefs>
</ds:datastoreItem>
</file>

<file path=customXml/itemProps3.xml><?xml version="1.0" encoding="utf-8"?>
<ds:datastoreItem xmlns:ds="http://schemas.openxmlformats.org/officeDocument/2006/customXml" ds:itemID="{1C64C381-CEFD-4B79-A5E7-CDA5ADAA4D68}">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192</TotalTime>
  <Words>2440</Words>
  <Application>Microsoft Office PowerPoint</Application>
  <PresentationFormat>Widescreen</PresentationFormat>
  <Paragraphs>83</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Calibri Light</vt:lpstr>
      <vt:lpstr>Office Teması</vt:lpstr>
      <vt:lpstr>Sicurezza delle informazioni</vt:lpstr>
      <vt:lpstr>1-Valutare la gestione della  sicurezza delle informazioni</vt:lpstr>
      <vt:lpstr>1A- Inventario dei beni</vt:lpstr>
      <vt:lpstr>1A- Inventario dei beni</vt:lpstr>
      <vt:lpstr>1B- Proprietà delle attività</vt:lpstr>
      <vt:lpstr>1B- Proprietà delle attività</vt:lpstr>
      <vt:lpstr>1C- Uso accettabile delle risorse</vt:lpstr>
      <vt:lpstr>1D- Rendimento delle attività</vt:lpstr>
      <vt:lpstr>1D- Rendimento delle attività</vt:lpstr>
      <vt:lpstr>2. Valutazione e gestione delle minacce e delle vulnerabilità</vt:lpstr>
      <vt:lpstr>2. Valutazione e gestione delle minacce e delle vulnerabilità</vt:lpstr>
      <vt:lpstr>2.1. La valutazione della vulnerabilità</vt:lpstr>
      <vt:lpstr>2.2. L'importanza delle  valutazioni di vulnerabilità</vt:lpstr>
      <vt:lpstr>2.2. L'importanza delle  valutazioni di vulnerabilità</vt:lpstr>
      <vt:lpstr>Tipi di valutazione della vulnerabilità </vt:lpstr>
      <vt:lpstr>3. Continuità informatica delle  operazioni</vt:lpstr>
      <vt:lpstr>4. Gestione delle risorse, delle modifiche, della configurazione</vt:lpstr>
      <vt:lpstr>4. Gestione delle risorse, delle modifiche, della configurazione</vt:lpstr>
      <vt:lpstr>5. Valutazione dell'efficacia della sicurezza informatica</vt:lpstr>
      <vt:lpstr>5. Valutazione dell'efficacia della sicurezza informatica</vt:lpstr>
      <vt:lpstr>Configurazione ideale della  sicurezza delle informazioni</vt:lpstr>
      <vt:lpstr>Configurazione ideale della  sicurezza delle informazioni</vt:lpstr>
      <vt:lpstr>Configurazione ideale della  sicurezza delle informazioni</vt:lpstr>
      <vt:lpstr>Configurazione ideale della  sicurezza delle informazioni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keywords>, docId:AEFCC3B28DE7CA50C399F00B468C852E</cp:keywords>
  <cp:lastModifiedBy>Claudio Fornaro</cp:lastModifiedBy>
  <cp:revision>33</cp:revision>
  <dcterms:created xsi:type="dcterms:W3CDTF">2022-08-13T07:46:02Z</dcterms:created>
  <dcterms:modified xsi:type="dcterms:W3CDTF">2022-11-28T21:52:53Z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